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 id="2147483727" r:id="rId5"/>
    <p:sldMasterId id="2147483779" r:id="rId6"/>
    <p:sldMasterId id="2147483786" r:id="rId7"/>
    <p:sldMasterId id="2147483791" r:id="rId8"/>
  </p:sldMasterIdLst>
  <p:notesMasterIdLst>
    <p:notesMasterId r:id="rId50"/>
  </p:notesMasterIdLst>
  <p:sldIdLst>
    <p:sldId id="2380" r:id="rId9"/>
    <p:sldId id="1785" r:id="rId10"/>
    <p:sldId id="4354" r:id="rId11"/>
    <p:sldId id="4350" r:id="rId12"/>
    <p:sldId id="1878" r:id="rId13"/>
    <p:sldId id="4347" r:id="rId14"/>
    <p:sldId id="3294" r:id="rId15"/>
    <p:sldId id="2624" r:id="rId16"/>
    <p:sldId id="2625" r:id="rId17"/>
    <p:sldId id="4351" r:id="rId18"/>
    <p:sldId id="4321" r:id="rId19"/>
    <p:sldId id="4356" r:id="rId20"/>
    <p:sldId id="4358" r:id="rId21"/>
    <p:sldId id="2628" r:id="rId22"/>
    <p:sldId id="2629" r:id="rId23"/>
    <p:sldId id="4304" r:id="rId24"/>
    <p:sldId id="1890" r:id="rId25"/>
    <p:sldId id="4352" r:id="rId26"/>
    <p:sldId id="4303" r:id="rId27"/>
    <p:sldId id="4355" r:id="rId28"/>
    <p:sldId id="2639" r:id="rId29"/>
    <p:sldId id="4331" r:id="rId30"/>
    <p:sldId id="2640" r:id="rId31"/>
    <p:sldId id="2641" r:id="rId32"/>
    <p:sldId id="300" r:id="rId33"/>
    <p:sldId id="260" r:id="rId34"/>
    <p:sldId id="261" r:id="rId35"/>
    <p:sldId id="2642" r:id="rId36"/>
    <p:sldId id="4326" r:id="rId37"/>
    <p:sldId id="320" r:id="rId38"/>
    <p:sldId id="2633" r:id="rId39"/>
    <p:sldId id="4338" r:id="rId40"/>
    <p:sldId id="4336" r:id="rId41"/>
    <p:sldId id="4334" r:id="rId42"/>
    <p:sldId id="2643" r:id="rId43"/>
    <p:sldId id="4360" r:id="rId44"/>
    <p:sldId id="4353" r:id="rId45"/>
    <p:sldId id="4359" r:id="rId46"/>
    <p:sldId id="2645" r:id="rId47"/>
    <p:sldId id="4337" r:id="rId48"/>
    <p:sldId id="256" r:id="rId49"/>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11205C73-7BC8-3544-A8B9-9AE3D8F25710}">
          <p14:sldIdLst>
            <p14:sldId id="2380"/>
            <p14:sldId id="1785"/>
            <p14:sldId id="4354"/>
            <p14:sldId id="4350"/>
          </p14:sldIdLst>
        </p14:section>
        <p14:section name="New Hope" id="{847E9562-BBA8-B341-AD16-D7FD81D35833}">
          <p14:sldIdLst>
            <p14:sldId id="1878"/>
            <p14:sldId id="4347"/>
            <p14:sldId id="3294"/>
            <p14:sldId id="2624"/>
          </p14:sldIdLst>
        </p14:section>
        <p14:section name="Architecture" id="{BCA5663B-438B-5241-A9B9-2E32A3DD1105}">
          <p14:sldIdLst>
            <p14:sldId id="2625"/>
            <p14:sldId id="4351"/>
            <p14:sldId id="4321"/>
            <p14:sldId id="4356"/>
            <p14:sldId id="4358"/>
            <p14:sldId id="2628"/>
            <p14:sldId id="2629"/>
            <p14:sldId id="4304"/>
            <p14:sldId id="1890"/>
          </p14:sldIdLst>
        </p14:section>
        <p14:section name="GitHub" id="{19CC4A93-AD59-6947-8295-825BCA08C2A2}">
          <p14:sldIdLst>
            <p14:sldId id="4352"/>
            <p14:sldId id="4303"/>
            <p14:sldId id="4355"/>
            <p14:sldId id="2639"/>
            <p14:sldId id="4331"/>
            <p14:sldId id="2640"/>
          </p14:sldIdLst>
        </p14:section>
        <p14:section name="API Reference" id="{07F8BE6B-F325-714E-9850-2384EA28C59C}">
          <p14:sldIdLst>
            <p14:sldId id="2641"/>
            <p14:sldId id="300"/>
            <p14:sldId id="260"/>
            <p14:sldId id="261"/>
            <p14:sldId id="2642"/>
          </p14:sldIdLst>
        </p14:section>
        <p14:section name="Learn" id="{E34B0BE2-D59F-4343-A13A-B86739B1B1CD}">
          <p14:sldIdLst>
            <p14:sldId id="4326"/>
            <p14:sldId id="320"/>
            <p14:sldId id="2633"/>
            <p14:sldId id="4338"/>
            <p14:sldId id="4336"/>
            <p14:sldId id="4334"/>
            <p14:sldId id="2643"/>
            <p14:sldId id="4360"/>
          </p14:sldIdLst>
        </p14:section>
        <p14:section name="Resources" id="{8E51066E-A26A-7242-B127-F879C2A23629}">
          <p14:sldIdLst>
            <p14:sldId id="4353"/>
            <p14:sldId id="4359"/>
            <p14:sldId id="2645"/>
            <p14:sldId id="4337"/>
            <p14:sldId id="2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ela Powell" initials="AP" lastIdx="33" clrIdx="0">
    <p:extLst>
      <p:ext uri="{19B8F6BF-5375-455C-9EA6-DF929625EA0E}">
        <p15:presenceInfo xmlns:p15="http://schemas.microsoft.com/office/powerpoint/2012/main" userId="S-1-5-21-1216309865-3539344747-2434043972-1001" providerId="AD"/>
      </p:ext>
    </p:extLst>
  </p:cmAuthor>
  <p:cmAuthor id="2" name="Dan Fernandez" initials="DF" lastIdx="20" clrIdx="1">
    <p:extLst>
      <p:ext uri="{19B8F6BF-5375-455C-9EA6-DF929625EA0E}">
        <p15:presenceInfo xmlns:p15="http://schemas.microsoft.com/office/powerpoint/2012/main" userId="891f62d816bac4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0BCF3"/>
    <a:srgbClr val="B2B2B2"/>
    <a:srgbClr val="737373"/>
    <a:srgbClr val="505050"/>
    <a:srgbClr val="282828"/>
    <a:srgbClr val="5B2C91"/>
    <a:srgbClr val="0359A0"/>
    <a:srgbClr val="E81123"/>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FA9F34-8F0F-CC46-8C71-52DA07231607}" v="2830" dt="2019-10-17T00:45:31.4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88"/>
    <p:restoredTop sz="96766"/>
  </p:normalViewPr>
  <p:slideViewPr>
    <p:cSldViewPr snapToGrid="0">
      <p:cViewPr varScale="1">
        <p:scale>
          <a:sx n="84" d="100"/>
          <a:sy n="84" d="100"/>
        </p:scale>
        <p:origin x="208" y="44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C9EF3A-D3A3-8747-896D-CDEFDDB7FD6E}" type="doc">
      <dgm:prSet loTypeId="urn:microsoft.com/office/officeart/2005/8/layout/orgChart1" loCatId="" qsTypeId="urn:microsoft.com/office/officeart/2005/8/quickstyle/simple1" qsCatId="simple" csTypeId="urn:microsoft.com/office/officeart/2005/8/colors/colorful2" csCatId="colorful" phldr="1"/>
      <dgm:spPr/>
      <dgm:t>
        <a:bodyPr/>
        <a:lstStyle/>
        <a:p>
          <a:endParaRPr lang="en-US"/>
        </a:p>
      </dgm:t>
    </dgm:pt>
    <dgm:pt modelId="{964E0406-4B77-B445-9895-2F6C3787C01D}">
      <dgm:prSet phldrT="[Text]"/>
      <dgm:spPr/>
      <dgm:t>
        <a:bodyPr/>
        <a:lstStyle/>
        <a:p>
          <a:r>
            <a:rPr lang="en-US" dirty="0"/>
            <a:t>docs.microsoft.com/</a:t>
          </a:r>
        </a:p>
      </dgm:t>
    </dgm:pt>
    <dgm:pt modelId="{779F93A0-6761-794F-934E-FABB501ADE3F}" type="parTrans" cxnId="{C0D7D961-FBFB-634A-9832-1B78E04CA8C6}">
      <dgm:prSet/>
      <dgm:spPr/>
      <dgm:t>
        <a:bodyPr/>
        <a:lstStyle/>
        <a:p>
          <a:endParaRPr lang="en-US"/>
        </a:p>
      </dgm:t>
    </dgm:pt>
    <dgm:pt modelId="{7F431268-55D0-FB46-BDCF-1EBEEF43B378}" type="sibTrans" cxnId="{C0D7D961-FBFB-634A-9832-1B78E04CA8C6}">
      <dgm:prSet/>
      <dgm:spPr/>
      <dgm:t>
        <a:bodyPr/>
        <a:lstStyle/>
        <a:p>
          <a:endParaRPr lang="en-US"/>
        </a:p>
      </dgm:t>
    </dgm:pt>
    <dgm:pt modelId="{9B209C3C-EA80-8143-94C8-649A42C9B2D9}">
      <dgm:prSet phldrT="[Text]"/>
      <dgm:spPr>
        <a:solidFill>
          <a:srgbClr val="0078D4"/>
        </a:solidFill>
      </dgm:spPr>
      <dgm:t>
        <a:bodyPr lIns="91440" rIns="91440" bIns="91440"/>
        <a:lstStyle/>
        <a:p>
          <a:r>
            <a:rPr lang="en-US" dirty="0"/>
            <a:t>/aspnet/core/</a:t>
          </a:r>
        </a:p>
      </dgm:t>
    </dgm:pt>
    <dgm:pt modelId="{EBB985A8-5EC4-314E-B32E-0AB9A0389F1F}" type="parTrans" cxnId="{391CE92D-3A33-C14F-A023-1DDFAEBD96E5}">
      <dgm:prSet/>
      <dgm:spPr/>
      <dgm:t>
        <a:bodyPr/>
        <a:lstStyle/>
        <a:p>
          <a:endParaRPr lang="en-US"/>
        </a:p>
      </dgm:t>
    </dgm:pt>
    <dgm:pt modelId="{69FC665B-41E1-174C-949B-ECD535D0FD74}" type="sibTrans" cxnId="{391CE92D-3A33-C14F-A023-1DDFAEBD96E5}">
      <dgm:prSet/>
      <dgm:spPr/>
      <dgm:t>
        <a:bodyPr/>
        <a:lstStyle/>
        <a:p>
          <a:endParaRPr lang="en-US"/>
        </a:p>
      </dgm:t>
    </dgm:pt>
    <dgm:pt modelId="{58B6E967-F42C-434E-849B-B3A1F007F637}">
      <dgm:prSet phldrT="[Text]"/>
      <dgm:spPr>
        <a:solidFill>
          <a:srgbClr val="0078D4"/>
        </a:solidFill>
      </dgm:spPr>
      <dgm:t>
        <a:bodyPr lIns="91440" rIns="91440" bIns="91440"/>
        <a:lstStyle/>
        <a:p>
          <a:r>
            <a:rPr lang="en-US" dirty="0"/>
            <a:t>/azure/</a:t>
          </a:r>
        </a:p>
      </dgm:t>
    </dgm:pt>
    <dgm:pt modelId="{D537AB6E-E988-F14B-AB72-CA41AF5205A5}" type="parTrans" cxnId="{40BF0FD1-CC68-C24C-8010-DCC43878075C}">
      <dgm:prSet/>
      <dgm:spPr/>
      <dgm:t>
        <a:bodyPr/>
        <a:lstStyle/>
        <a:p>
          <a:endParaRPr lang="en-US"/>
        </a:p>
      </dgm:t>
    </dgm:pt>
    <dgm:pt modelId="{EC7752DE-D70E-CC44-8A50-6C82B8CAD9CD}" type="sibTrans" cxnId="{40BF0FD1-CC68-C24C-8010-DCC43878075C}">
      <dgm:prSet/>
      <dgm:spPr/>
      <dgm:t>
        <a:bodyPr/>
        <a:lstStyle/>
        <a:p>
          <a:endParaRPr lang="en-US"/>
        </a:p>
      </dgm:t>
    </dgm:pt>
    <dgm:pt modelId="{AEEF0794-1675-2F4A-934D-69F3C2D41831}">
      <dgm:prSet phldrT="[Text]"/>
      <dgm:spPr>
        <a:solidFill>
          <a:srgbClr val="0078D4"/>
        </a:solidFill>
      </dgm:spPr>
      <dgm:t>
        <a:bodyPr lIns="91440" rIns="91440" bIns="91440"/>
        <a:lstStyle/>
        <a:p>
          <a:r>
            <a:rPr lang="en-US" dirty="0"/>
            <a:t>/sql/</a:t>
          </a:r>
        </a:p>
      </dgm:t>
    </dgm:pt>
    <dgm:pt modelId="{9D0FDD64-C0F8-1E4F-9CBC-6CD678B55363}" type="parTrans" cxnId="{1EA3EC6B-244D-144D-848F-26DC37488424}">
      <dgm:prSet/>
      <dgm:spPr/>
      <dgm:t>
        <a:bodyPr/>
        <a:lstStyle/>
        <a:p>
          <a:endParaRPr lang="en-US"/>
        </a:p>
      </dgm:t>
    </dgm:pt>
    <dgm:pt modelId="{A6611846-6FCB-EE40-BEAC-EB7B13E4DE9E}" type="sibTrans" cxnId="{1EA3EC6B-244D-144D-848F-26DC37488424}">
      <dgm:prSet/>
      <dgm:spPr/>
      <dgm:t>
        <a:bodyPr/>
        <a:lstStyle/>
        <a:p>
          <a:endParaRPr lang="en-US"/>
        </a:p>
      </dgm:t>
    </dgm:pt>
    <dgm:pt modelId="{F5E0FA7C-5E2B-BB44-81F9-CE5B205FC2B3}">
      <dgm:prSet phldrT="[Text]"/>
      <dgm:spPr/>
      <dgm:t>
        <a:bodyPr lIns="91440" rIns="91440" bIns="91440"/>
        <a:lstStyle/>
        <a:p>
          <a:r>
            <a:rPr lang="en-US" dirty="0"/>
            <a:t>...</a:t>
          </a:r>
        </a:p>
      </dgm:t>
    </dgm:pt>
    <dgm:pt modelId="{3E31BE72-0E33-F641-8DDF-431953AC7781}" type="parTrans" cxnId="{66134940-236D-054A-BD99-2C2B276526D7}">
      <dgm:prSet/>
      <dgm:spPr/>
      <dgm:t>
        <a:bodyPr/>
        <a:lstStyle/>
        <a:p>
          <a:endParaRPr lang="en-US"/>
        </a:p>
      </dgm:t>
    </dgm:pt>
    <dgm:pt modelId="{4C87445B-25A0-F642-82BD-8C5642B5E975}" type="sibTrans" cxnId="{66134940-236D-054A-BD99-2C2B276526D7}">
      <dgm:prSet/>
      <dgm:spPr/>
      <dgm:t>
        <a:bodyPr/>
        <a:lstStyle/>
        <a:p>
          <a:endParaRPr lang="en-US"/>
        </a:p>
      </dgm:t>
    </dgm:pt>
    <dgm:pt modelId="{732CAF66-7740-8540-9A19-61E483DA2A16}" type="pres">
      <dgm:prSet presAssocID="{20C9EF3A-D3A3-8747-896D-CDEFDDB7FD6E}" presName="hierChild1" presStyleCnt="0">
        <dgm:presLayoutVars>
          <dgm:orgChart val="1"/>
          <dgm:chPref val="1"/>
          <dgm:dir/>
          <dgm:animOne val="branch"/>
          <dgm:animLvl val="lvl"/>
          <dgm:resizeHandles/>
        </dgm:presLayoutVars>
      </dgm:prSet>
      <dgm:spPr/>
    </dgm:pt>
    <dgm:pt modelId="{50A44A02-67DC-C644-A038-6877A5496E04}" type="pres">
      <dgm:prSet presAssocID="{964E0406-4B77-B445-9895-2F6C3787C01D}" presName="hierRoot1" presStyleCnt="0">
        <dgm:presLayoutVars>
          <dgm:hierBranch val="init"/>
        </dgm:presLayoutVars>
      </dgm:prSet>
      <dgm:spPr/>
    </dgm:pt>
    <dgm:pt modelId="{ABBB4F09-CD53-964C-BD3D-0EE42905E195}" type="pres">
      <dgm:prSet presAssocID="{964E0406-4B77-B445-9895-2F6C3787C01D}" presName="rootComposite1" presStyleCnt="0"/>
      <dgm:spPr/>
    </dgm:pt>
    <dgm:pt modelId="{FEDC3397-8D6B-1449-9B30-63F6B5CEE6B8}" type="pres">
      <dgm:prSet presAssocID="{964E0406-4B77-B445-9895-2F6C3787C01D}" presName="rootText1" presStyleLbl="node0" presStyleIdx="0" presStyleCnt="1" custScaleX="266282" custLinFactNeighborX="9956" custLinFactNeighborY="0">
        <dgm:presLayoutVars>
          <dgm:chPref val="3"/>
        </dgm:presLayoutVars>
      </dgm:prSet>
      <dgm:spPr/>
    </dgm:pt>
    <dgm:pt modelId="{95A7EE9E-F1DB-D44B-825F-3581925C18A1}" type="pres">
      <dgm:prSet presAssocID="{964E0406-4B77-B445-9895-2F6C3787C01D}" presName="rootConnector1" presStyleLbl="node1" presStyleIdx="0" presStyleCnt="0"/>
      <dgm:spPr/>
    </dgm:pt>
    <dgm:pt modelId="{FB18498D-DB5D-E44C-82E9-4C08D880D5C8}" type="pres">
      <dgm:prSet presAssocID="{964E0406-4B77-B445-9895-2F6C3787C01D}" presName="hierChild2" presStyleCnt="0"/>
      <dgm:spPr/>
    </dgm:pt>
    <dgm:pt modelId="{6ED3630A-ECC1-5A44-B512-D33E307C9034}" type="pres">
      <dgm:prSet presAssocID="{EBB985A8-5EC4-314E-B32E-0AB9A0389F1F}" presName="Name37" presStyleLbl="parChTrans1D2" presStyleIdx="0" presStyleCnt="4"/>
      <dgm:spPr/>
    </dgm:pt>
    <dgm:pt modelId="{8E538C26-9560-8440-B4AF-4DA76D98A927}" type="pres">
      <dgm:prSet presAssocID="{9B209C3C-EA80-8143-94C8-649A42C9B2D9}" presName="hierRoot2" presStyleCnt="0">
        <dgm:presLayoutVars>
          <dgm:hierBranch val="init"/>
        </dgm:presLayoutVars>
      </dgm:prSet>
      <dgm:spPr/>
    </dgm:pt>
    <dgm:pt modelId="{632C6BEA-8A54-6241-933B-DF4E8769A8D4}" type="pres">
      <dgm:prSet presAssocID="{9B209C3C-EA80-8143-94C8-649A42C9B2D9}" presName="rootComposite" presStyleCnt="0"/>
      <dgm:spPr/>
    </dgm:pt>
    <dgm:pt modelId="{63C138C5-2C05-B34D-BFD6-7F906F0598B8}" type="pres">
      <dgm:prSet presAssocID="{9B209C3C-EA80-8143-94C8-649A42C9B2D9}" presName="rootText" presStyleLbl="node2" presStyleIdx="0" presStyleCnt="4" custScaleX="118930" custScaleY="100000">
        <dgm:presLayoutVars>
          <dgm:chPref val="3"/>
        </dgm:presLayoutVars>
      </dgm:prSet>
      <dgm:spPr/>
    </dgm:pt>
    <dgm:pt modelId="{C483D71F-F7BF-AD42-B497-FDFE102A469C}" type="pres">
      <dgm:prSet presAssocID="{9B209C3C-EA80-8143-94C8-649A42C9B2D9}" presName="rootConnector" presStyleLbl="node2" presStyleIdx="0" presStyleCnt="4"/>
      <dgm:spPr/>
    </dgm:pt>
    <dgm:pt modelId="{A2FE169B-D4B2-BC42-963E-C49A4CD1FBE9}" type="pres">
      <dgm:prSet presAssocID="{9B209C3C-EA80-8143-94C8-649A42C9B2D9}" presName="hierChild4" presStyleCnt="0"/>
      <dgm:spPr/>
    </dgm:pt>
    <dgm:pt modelId="{96DFD68D-DB98-ED43-8D10-9AD86C262824}" type="pres">
      <dgm:prSet presAssocID="{9B209C3C-EA80-8143-94C8-649A42C9B2D9}" presName="hierChild5" presStyleCnt="0"/>
      <dgm:spPr/>
    </dgm:pt>
    <dgm:pt modelId="{69EEAE83-22E2-A541-B666-5F1092655526}" type="pres">
      <dgm:prSet presAssocID="{D537AB6E-E988-F14B-AB72-CA41AF5205A5}" presName="Name37" presStyleLbl="parChTrans1D2" presStyleIdx="1" presStyleCnt="4"/>
      <dgm:spPr/>
    </dgm:pt>
    <dgm:pt modelId="{D91D0F94-C907-8A4A-B7BD-D1B32576C95E}" type="pres">
      <dgm:prSet presAssocID="{58B6E967-F42C-434E-849B-B3A1F007F637}" presName="hierRoot2" presStyleCnt="0">
        <dgm:presLayoutVars>
          <dgm:hierBranch val="init"/>
        </dgm:presLayoutVars>
      </dgm:prSet>
      <dgm:spPr/>
    </dgm:pt>
    <dgm:pt modelId="{C1C2050E-0C2E-3F49-89CF-7982CEB4C8AB}" type="pres">
      <dgm:prSet presAssocID="{58B6E967-F42C-434E-849B-B3A1F007F637}" presName="rootComposite" presStyleCnt="0"/>
      <dgm:spPr/>
    </dgm:pt>
    <dgm:pt modelId="{88FFDCB5-7A77-9147-A57E-BDC087932BD6}" type="pres">
      <dgm:prSet presAssocID="{58B6E967-F42C-434E-849B-B3A1F007F637}" presName="rootText" presStyleLbl="node2" presStyleIdx="1" presStyleCnt="4">
        <dgm:presLayoutVars>
          <dgm:chPref val="3"/>
        </dgm:presLayoutVars>
      </dgm:prSet>
      <dgm:spPr/>
    </dgm:pt>
    <dgm:pt modelId="{0B64E2C7-14F7-3943-BC6C-61DD323829B6}" type="pres">
      <dgm:prSet presAssocID="{58B6E967-F42C-434E-849B-B3A1F007F637}" presName="rootConnector" presStyleLbl="node2" presStyleIdx="1" presStyleCnt="4"/>
      <dgm:spPr/>
    </dgm:pt>
    <dgm:pt modelId="{673DC864-1DB7-3E49-902A-5B9496998A7B}" type="pres">
      <dgm:prSet presAssocID="{58B6E967-F42C-434E-849B-B3A1F007F637}" presName="hierChild4" presStyleCnt="0"/>
      <dgm:spPr/>
    </dgm:pt>
    <dgm:pt modelId="{F20639ED-44F1-044E-B4FE-ED4073641BEC}" type="pres">
      <dgm:prSet presAssocID="{58B6E967-F42C-434E-849B-B3A1F007F637}" presName="hierChild5" presStyleCnt="0"/>
      <dgm:spPr/>
    </dgm:pt>
    <dgm:pt modelId="{61FCBBBB-5D9A-F54E-A8E6-D8FE726BC465}" type="pres">
      <dgm:prSet presAssocID="{9D0FDD64-C0F8-1E4F-9CBC-6CD678B55363}" presName="Name37" presStyleLbl="parChTrans1D2" presStyleIdx="2" presStyleCnt="4"/>
      <dgm:spPr/>
    </dgm:pt>
    <dgm:pt modelId="{743425DC-6DB6-B147-912E-420344710F75}" type="pres">
      <dgm:prSet presAssocID="{AEEF0794-1675-2F4A-934D-69F3C2D41831}" presName="hierRoot2" presStyleCnt="0">
        <dgm:presLayoutVars>
          <dgm:hierBranch val="init"/>
        </dgm:presLayoutVars>
      </dgm:prSet>
      <dgm:spPr/>
    </dgm:pt>
    <dgm:pt modelId="{1F246465-0360-6E48-8AD7-7DFF47A291A6}" type="pres">
      <dgm:prSet presAssocID="{AEEF0794-1675-2F4A-934D-69F3C2D41831}" presName="rootComposite" presStyleCnt="0"/>
      <dgm:spPr/>
    </dgm:pt>
    <dgm:pt modelId="{0712CD76-6BFA-F043-A827-ED7C0FBFECFE}" type="pres">
      <dgm:prSet presAssocID="{AEEF0794-1675-2F4A-934D-69F3C2D41831}" presName="rootText" presStyleLbl="node2" presStyleIdx="2" presStyleCnt="4">
        <dgm:presLayoutVars>
          <dgm:chPref val="3"/>
        </dgm:presLayoutVars>
      </dgm:prSet>
      <dgm:spPr/>
    </dgm:pt>
    <dgm:pt modelId="{E99A5972-DE22-0741-82A2-3DB55216B6F6}" type="pres">
      <dgm:prSet presAssocID="{AEEF0794-1675-2F4A-934D-69F3C2D41831}" presName="rootConnector" presStyleLbl="node2" presStyleIdx="2" presStyleCnt="4"/>
      <dgm:spPr/>
    </dgm:pt>
    <dgm:pt modelId="{2354173A-C2E6-8945-96FB-86E96B2FCD80}" type="pres">
      <dgm:prSet presAssocID="{AEEF0794-1675-2F4A-934D-69F3C2D41831}" presName="hierChild4" presStyleCnt="0"/>
      <dgm:spPr/>
    </dgm:pt>
    <dgm:pt modelId="{33817AF1-B1FD-8C44-A36B-78A638EFC3AE}" type="pres">
      <dgm:prSet presAssocID="{AEEF0794-1675-2F4A-934D-69F3C2D41831}" presName="hierChild5" presStyleCnt="0"/>
      <dgm:spPr/>
    </dgm:pt>
    <dgm:pt modelId="{5FE11669-294D-D04D-8DFF-503D91FB9960}" type="pres">
      <dgm:prSet presAssocID="{3E31BE72-0E33-F641-8DDF-431953AC7781}" presName="Name37" presStyleLbl="parChTrans1D2" presStyleIdx="3" presStyleCnt="4"/>
      <dgm:spPr/>
    </dgm:pt>
    <dgm:pt modelId="{3B4940EC-8400-4846-8302-3F6C85E9EE47}" type="pres">
      <dgm:prSet presAssocID="{F5E0FA7C-5E2B-BB44-81F9-CE5B205FC2B3}" presName="hierRoot2" presStyleCnt="0">
        <dgm:presLayoutVars>
          <dgm:hierBranch val="init"/>
        </dgm:presLayoutVars>
      </dgm:prSet>
      <dgm:spPr/>
    </dgm:pt>
    <dgm:pt modelId="{EF438467-3DF9-9840-88E8-48BD60DEB627}" type="pres">
      <dgm:prSet presAssocID="{F5E0FA7C-5E2B-BB44-81F9-CE5B205FC2B3}" presName="rootComposite" presStyleCnt="0"/>
      <dgm:spPr/>
    </dgm:pt>
    <dgm:pt modelId="{FF63BFDC-7D9F-F749-98E5-DDB3E47480A7}" type="pres">
      <dgm:prSet presAssocID="{F5E0FA7C-5E2B-BB44-81F9-CE5B205FC2B3}" presName="rootText" presStyleLbl="node2" presStyleIdx="3" presStyleCnt="4">
        <dgm:presLayoutVars>
          <dgm:chPref val="3"/>
        </dgm:presLayoutVars>
      </dgm:prSet>
      <dgm:spPr/>
    </dgm:pt>
    <dgm:pt modelId="{5937BAE3-0491-9C45-98CC-1D8186C494AC}" type="pres">
      <dgm:prSet presAssocID="{F5E0FA7C-5E2B-BB44-81F9-CE5B205FC2B3}" presName="rootConnector" presStyleLbl="node2" presStyleIdx="3" presStyleCnt="4"/>
      <dgm:spPr/>
    </dgm:pt>
    <dgm:pt modelId="{70118EB0-1462-9C4A-B211-1F006C5FA84F}" type="pres">
      <dgm:prSet presAssocID="{F5E0FA7C-5E2B-BB44-81F9-CE5B205FC2B3}" presName="hierChild4" presStyleCnt="0"/>
      <dgm:spPr/>
    </dgm:pt>
    <dgm:pt modelId="{48BA454E-6DAF-E446-8D87-AE089868EA43}" type="pres">
      <dgm:prSet presAssocID="{F5E0FA7C-5E2B-BB44-81F9-CE5B205FC2B3}" presName="hierChild5" presStyleCnt="0"/>
      <dgm:spPr/>
    </dgm:pt>
    <dgm:pt modelId="{527F0FD3-E54F-E741-A7F1-08B6E9DCFF0E}" type="pres">
      <dgm:prSet presAssocID="{964E0406-4B77-B445-9895-2F6C3787C01D}" presName="hierChild3" presStyleCnt="0"/>
      <dgm:spPr/>
    </dgm:pt>
  </dgm:ptLst>
  <dgm:cxnLst>
    <dgm:cxn modelId="{92CBEA02-C46D-964D-9A35-A5EE19D5EB54}" type="presOf" srcId="{964E0406-4B77-B445-9895-2F6C3787C01D}" destId="{95A7EE9E-F1DB-D44B-825F-3581925C18A1}" srcOrd="1" destOrd="0" presId="urn:microsoft.com/office/officeart/2005/8/layout/orgChart1"/>
    <dgm:cxn modelId="{8983370C-0405-6B41-90E7-5B7A239EEC7F}" type="presOf" srcId="{F5E0FA7C-5E2B-BB44-81F9-CE5B205FC2B3}" destId="{FF63BFDC-7D9F-F749-98E5-DDB3E47480A7}" srcOrd="0" destOrd="0" presId="urn:microsoft.com/office/officeart/2005/8/layout/orgChart1"/>
    <dgm:cxn modelId="{EDF02A1E-318C-B04D-ABA4-D9C529606BC7}" type="presOf" srcId="{58B6E967-F42C-434E-849B-B3A1F007F637}" destId="{88FFDCB5-7A77-9147-A57E-BDC087932BD6}" srcOrd="0" destOrd="0" presId="urn:microsoft.com/office/officeart/2005/8/layout/orgChart1"/>
    <dgm:cxn modelId="{BBDB7F28-496B-934D-8099-DAB35ABC7BD6}" type="presOf" srcId="{9D0FDD64-C0F8-1E4F-9CBC-6CD678B55363}" destId="{61FCBBBB-5D9A-F54E-A8E6-D8FE726BC465}" srcOrd="0" destOrd="0" presId="urn:microsoft.com/office/officeart/2005/8/layout/orgChart1"/>
    <dgm:cxn modelId="{57ADAD2C-AEB7-BF43-B956-2638BD0F2990}" type="presOf" srcId="{9B209C3C-EA80-8143-94C8-649A42C9B2D9}" destId="{C483D71F-F7BF-AD42-B497-FDFE102A469C}" srcOrd="1" destOrd="0" presId="urn:microsoft.com/office/officeart/2005/8/layout/orgChart1"/>
    <dgm:cxn modelId="{391CE92D-3A33-C14F-A023-1DDFAEBD96E5}" srcId="{964E0406-4B77-B445-9895-2F6C3787C01D}" destId="{9B209C3C-EA80-8143-94C8-649A42C9B2D9}" srcOrd="0" destOrd="0" parTransId="{EBB985A8-5EC4-314E-B32E-0AB9A0389F1F}" sibTransId="{69FC665B-41E1-174C-949B-ECD535D0FD74}"/>
    <dgm:cxn modelId="{9CD4932F-A67B-1946-8C05-4BB547575BC5}" type="presOf" srcId="{964E0406-4B77-B445-9895-2F6C3787C01D}" destId="{FEDC3397-8D6B-1449-9B30-63F6B5CEE6B8}" srcOrd="0" destOrd="0" presId="urn:microsoft.com/office/officeart/2005/8/layout/orgChart1"/>
    <dgm:cxn modelId="{66134940-236D-054A-BD99-2C2B276526D7}" srcId="{964E0406-4B77-B445-9895-2F6C3787C01D}" destId="{F5E0FA7C-5E2B-BB44-81F9-CE5B205FC2B3}" srcOrd="3" destOrd="0" parTransId="{3E31BE72-0E33-F641-8DDF-431953AC7781}" sibTransId="{4C87445B-25A0-F642-82BD-8C5642B5E975}"/>
    <dgm:cxn modelId="{662BA744-738D-6143-8A36-DD3910A5E4AD}" type="presOf" srcId="{D537AB6E-E988-F14B-AB72-CA41AF5205A5}" destId="{69EEAE83-22E2-A541-B666-5F1092655526}" srcOrd="0" destOrd="0" presId="urn:microsoft.com/office/officeart/2005/8/layout/orgChart1"/>
    <dgm:cxn modelId="{D7B6434A-25EB-BB47-B090-F6D3836CBF5C}" type="presOf" srcId="{20C9EF3A-D3A3-8747-896D-CDEFDDB7FD6E}" destId="{732CAF66-7740-8540-9A19-61E483DA2A16}" srcOrd="0" destOrd="0" presId="urn:microsoft.com/office/officeart/2005/8/layout/orgChart1"/>
    <dgm:cxn modelId="{1EB85857-8453-3940-A3A5-F5CA247F3FFE}" type="presOf" srcId="{F5E0FA7C-5E2B-BB44-81F9-CE5B205FC2B3}" destId="{5937BAE3-0491-9C45-98CC-1D8186C494AC}" srcOrd="1" destOrd="0" presId="urn:microsoft.com/office/officeart/2005/8/layout/orgChart1"/>
    <dgm:cxn modelId="{C0D7D961-FBFB-634A-9832-1B78E04CA8C6}" srcId="{20C9EF3A-D3A3-8747-896D-CDEFDDB7FD6E}" destId="{964E0406-4B77-B445-9895-2F6C3787C01D}" srcOrd="0" destOrd="0" parTransId="{779F93A0-6761-794F-934E-FABB501ADE3F}" sibTransId="{7F431268-55D0-FB46-BDCF-1EBEEF43B378}"/>
    <dgm:cxn modelId="{631FF362-12EE-0B4F-A92B-73BD2452C0BF}" type="presOf" srcId="{AEEF0794-1675-2F4A-934D-69F3C2D41831}" destId="{E99A5972-DE22-0741-82A2-3DB55216B6F6}" srcOrd="1" destOrd="0" presId="urn:microsoft.com/office/officeart/2005/8/layout/orgChart1"/>
    <dgm:cxn modelId="{1EA3EC6B-244D-144D-848F-26DC37488424}" srcId="{964E0406-4B77-B445-9895-2F6C3787C01D}" destId="{AEEF0794-1675-2F4A-934D-69F3C2D41831}" srcOrd="2" destOrd="0" parTransId="{9D0FDD64-C0F8-1E4F-9CBC-6CD678B55363}" sibTransId="{A6611846-6FCB-EE40-BEAC-EB7B13E4DE9E}"/>
    <dgm:cxn modelId="{32613E97-19ED-8F44-B0B3-82DF73FA8096}" type="presOf" srcId="{AEEF0794-1675-2F4A-934D-69F3C2D41831}" destId="{0712CD76-6BFA-F043-A827-ED7C0FBFECFE}" srcOrd="0" destOrd="0" presId="urn:microsoft.com/office/officeart/2005/8/layout/orgChart1"/>
    <dgm:cxn modelId="{DAFA299F-0CCF-144D-8FF0-F48EAFC0BD25}" type="presOf" srcId="{9B209C3C-EA80-8143-94C8-649A42C9B2D9}" destId="{63C138C5-2C05-B34D-BFD6-7F906F0598B8}" srcOrd="0" destOrd="0" presId="urn:microsoft.com/office/officeart/2005/8/layout/orgChart1"/>
    <dgm:cxn modelId="{40BF0FD1-CC68-C24C-8010-DCC43878075C}" srcId="{964E0406-4B77-B445-9895-2F6C3787C01D}" destId="{58B6E967-F42C-434E-849B-B3A1F007F637}" srcOrd="1" destOrd="0" parTransId="{D537AB6E-E988-F14B-AB72-CA41AF5205A5}" sibTransId="{EC7752DE-D70E-CC44-8A50-6C82B8CAD9CD}"/>
    <dgm:cxn modelId="{10DABBDA-0E6C-9346-84BD-8300310972C9}" type="presOf" srcId="{EBB985A8-5EC4-314E-B32E-0AB9A0389F1F}" destId="{6ED3630A-ECC1-5A44-B512-D33E307C9034}" srcOrd="0" destOrd="0" presId="urn:microsoft.com/office/officeart/2005/8/layout/orgChart1"/>
    <dgm:cxn modelId="{6363E2F9-C7C2-8541-8269-0AA7290C1354}" type="presOf" srcId="{3E31BE72-0E33-F641-8DDF-431953AC7781}" destId="{5FE11669-294D-D04D-8DFF-503D91FB9960}" srcOrd="0" destOrd="0" presId="urn:microsoft.com/office/officeart/2005/8/layout/orgChart1"/>
    <dgm:cxn modelId="{0E8B27FB-7691-AE40-9E1F-86DC99768ECC}" type="presOf" srcId="{58B6E967-F42C-434E-849B-B3A1F007F637}" destId="{0B64E2C7-14F7-3943-BC6C-61DD323829B6}" srcOrd="1" destOrd="0" presId="urn:microsoft.com/office/officeart/2005/8/layout/orgChart1"/>
    <dgm:cxn modelId="{C104D575-4F45-6C40-A498-1CBEF81B80A6}" type="presParOf" srcId="{732CAF66-7740-8540-9A19-61E483DA2A16}" destId="{50A44A02-67DC-C644-A038-6877A5496E04}" srcOrd="0" destOrd="0" presId="urn:microsoft.com/office/officeart/2005/8/layout/orgChart1"/>
    <dgm:cxn modelId="{0FA204A5-54E8-6448-8779-991CC418718A}" type="presParOf" srcId="{50A44A02-67DC-C644-A038-6877A5496E04}" destId="{ABBB4F09-CD53-964C-BD3D-0EE42905E195}" srcOrd="0" destOrd="0" presId="urn:microsoft.com/office/officeart/2005/8/layout/orgChart1"/>
    <dgm:cxn modelId="{ABFE378D-30D4-2241-890D-9747ECE138ED}" type="presParOf" srcId="{ABBB4F09-CD53-964C-BD3D-0EE42905E195}" destId="{FEDC3397-8D6B-1449-9B30-63F6B5CEE6B8}" srcOrd="0" destOrd="0" presId="urn:microsoft.com/office/officeart/2005/8/layout/orgChart1"/>
    <dgm:cxn modelId="{A29482EC-8B0E-8D46-8B51-181011FF95E7}" type="presParOf" srcId="{ABBB4F09-CD53-964C-BD3D-0EE42905E195}" destId="{95A7EE9E-F1DB-D44B-825F-3581925C18A1}" srcOrd="1" destOrd="0" presId="urn:microsoft.com/office/officeart/2005/8/layout/orgChart1"/>
    <dgm:cxn modelId="{B47BA976-EA84-9C46-923E-29FB7F60C2AB}" type="presParOf" srcId="{50A44A02-67DC-C644-A038-6877A5496E04}" destId="{FB18498D-DB5D-E44C-82E9-4C08D880D5C8}" srcOrd="1" destOrd="0" presId="urn:microsoft.com/office/officeart/2005/8/layout/orgChart1"/>
    <dgm:cxn modelId="{9DAC870B-AA60-614D-9AB2-86718D29C471}" type="presParOf" srcId="{FB18498D-DB5D-E44C-82E9-4C08D880D5C8}" destId="{6ED3630A-ECC1-5A44-B512-D33E307C9034}" srcOrd="0" destOrd="0" presId="urn:microsoft.com/office/officeart/2005/8/layout/orgChart1"/>
    <dgm:cxn modelId="{0359592C-2420-5C46-A906-77DFB11B804F}" type="presParOf" srcId="{FB18498D-DB5D-E44C-82E9-4C08D880D5C8}" destId="{8E538C26-9560-8440-B4AF-4DA76D98A927}" srcOrd="1" destOrd="0" presId="urn:microsoft.com/office/officeart/2005/8/layout/orgChart1"/>
    <dgm:cxn modelId="{95FDB848-36DE-674D-A78C-F2FB29CA108A}" type="presParOf" srcId="{8E538C26-9560-8440-B4AF-4DA76D98A927}" destId="{632C6BEA-8A54-6241-933B-DF4E8769A8D4}" srcOrd="0" destOrd="0" presId="urn:microsoft.com/office/officeart/2005/8/layout/orgChart1"/>
    <dgm:cxn modelId="{7ACFDC13-BBBD-B743-87B7-9D4F12C7E27B}" type="presParOf" srcId="{632C6BEA-8A54-6241-933B-DF4E8769A8D4}" destId="{63C138C5-2C05-B34D-BFD6-7F906F0598B8}" srcOrd="0" destOrd="0" presId="urn:microsoft.com/office/officeart/2005/8/layout/orgChart1"/>
    <dgm:cxn modelId="{C8D94498-0B57-D048-817D-F5186C455795}" type="presParOf" srcId="{632C6BEA-8A54-6241-933B-DF4E8769A8D4}" destId="{C483D71F-F7BF-AD42-B497-FDFE102A469C}" srcOrd="1" destOrd="0" presId="urn:microsoft.com/office/officeart/2005/8/layout/orgChart1"/>
    <dgm:cxn modelId="{3A8495B2-CEFC-B445-922A-D15EB81BE81C}" type="presParOf" srcId="{8E538C26-9560-8440-B4AF-4DA76D98A927}" destId="{A2FE169B-D4B2-BC42-963E-C49A4CD1FBE9}" srcOrd="1" destOrd="0" presId="urn:microsoft.com/office/officeart/2005/8/layout/orgChart1"/>
    <dgm:cxn modelId="{D5343EE3-9880-304B-8D94-9F37E21F5915}" type="presParOf" srcId="{8E538C26-9560-8440-B4AF-4DA76D98A927}" destId="{96DFD68D-DB98-ED43-8D10-9AD86C262824}" srcOrd="2" destOrd="0" presId="urn:microsoft.com/office/officeart/2005/8/layout/orgChart1"/>
    <dgm:cxn modelId="{30A4D73B-6A22-4941-A2E9-65872F0B2EEA}" type="presParOf" srcId="{FB18498D-DB5D-E44C-82E9-4C08D880D5C8}" destId="{69EEAE83-22E2-A541-B666-5F1092655526}" srcOrd="2" destOrd="0" presId="urn:microsoft.com/office/officeart/2005/8/layout/orgChart1"/>
    <dgm:cxn modelId="{82291DF3-D63A-E540-9B6B-1835E1FB69A7}" type="presParOf" srcId="{FB18498D-DB5D-E44C-82E9-4C08D880D5C8}" destId="{D91D0F94-C907-8A4A-B7BD-D1B32576C95E}" srcOrd="3" destOrd="0" presId="urn:microsoft.com/office/officeart/2005/8/layout/orgChart1"/>
    <dgm:cxn modelId="{6401A44B-7481-9048-A135-5CF752D1CAF9}" type="presParOf" srcId="{D91D0F94-C907-8A4A-B7BD-D1B32576C95E}" destId="{C1C2050E-0C2E-3F49-89CF-7982CEB4C8AB}" srcOrd="0" destOrd="0" presId="urn:microsoft.com/office/officeart/2005/8/layout/orgChart1"/>
    <dgm:cxn modelId="{D1801EFC-EC06-7947-8D6B-7F8C6E6C566A}" type="presParOf" srcId="{C1C2050E-0C2E-3F49-89CF-7982CEB4C8AB}" destId="{88FFDCB5-7A77-9147-A57E-BDC087932BD6}" srcOrd="0" destOrd="0" presId="urn:microsoft.com/office/officeart/2005/8/layout/orgChart1"/>
    <dgm:cxn modelId="{CC34830E-C3CF-4E40-A8E5-DD8781C7C04C}" type="presParOf" srcId="{C1C2050E-0C2E-3F49-89CF-7982CEB4C8AB}" destId="{0B64E2C7-14F7-3943-BC6C-61DD323829B6}" srcOrd="1" destOrd="0" presId="urn:microsoft.com/office/officeart/2005/8/layout/orgChart1"/>
    <dgm:cxn modelId="{E24B057E-2B74-4848-9B86-2A9D0F2E53E9}" type="presParOf" srcId="{D91D0F94-C907-8A4A-B7BD-D1B32576C95E}" destId="{673DC864-1DB7-3E49-902A-5B9496998A7B}" srcOrd="1" destOrd="0" presId="urn:microsoft.com/office/officeart/2005/8/layout/orgChart1"/>
    <dgm:cxn modelId="{64A25FC8-E2BF-464E-8B98-70A6C29D6390}" type="presParOf" srcId="{D91D0F94-C907-8A4A-B7BD-D1B32576C95E}" destId="{F20639ED-44F1-044E-B4FE-ED4073641BEC}" srcOrd="2" destOrd="0" presId="urn:microsoft.com/office/officeart/2005/8/layout/orgChart1"/>
    <dgm:cxn modelId="{F62120AC-6B45-8547-8DB7-00861D4BC9AA}" type="presParOf" srcId="{FB18498D-DB5D-E44C-82E9-4C08D880D5C8}" destId="{61FCBBBB-5D9A-F54E-A8E6-D8FE726BC465}" srcOrd="4" destOrd="0" presId="urn:microsoft.com/office/officeart/2005/8/layout/orgChart1"/>
    <dgm:cxn modelId="{5BF537D6-E320-7A41-81EC-985C35D8D040}" type="presParOf" srcId="{FB18498D-DB5D-E44C-82E9-4C08D880D5C8}" destId="{743425DC-6DB6-B147-912E-420344710F75}" srcOrd="5" destOrd="0" presId="urn:microsoft.com/office/officeart/2005/8/layout/orgChart1"/>
    <dgm:cxn modelId="{113AB8A9-A8B0-9444-B97C-01FBACA62F8F}" type="presParOf" srcId="{743425DC-6DB6-B147-912E-420344710F75}" destId="{1F246465-0360-6E48-8AD7-7DFF47A291A6}" srcOrd="0" destOrd="0" presId="urn:microsoft.com/office/officeart/2005/8/layout/orgChart1"/>
    <dgm:cxn modelId="{03704369-8051-9141-B770-0136586253F3}" type="presParOf" srcId="{1F246465-0360-6E48-8AD7-7DFF47A291A6}" destId="{0712CD76-6BFA-F043-A827-ED7C0FBFECFE}" srcOrd="0" destOrd="0" presId="urn:microsoft.com/office/officeart/2005/8/layout/orgChart1"/>
    <dgm:cxn modelId="{2820188A-BFB2-664E-BAF1-DEDCB14977B3}" type="presParOf" srcId="{1F246465-0360-6E48-8AD7-7DFF47A291A6}" destId="{E99A5972-DE22-0741-82A2-3DB55216B6F6}" srcOrd="1" destOrd="0" presId="urn:microsoft.com/office/officeart/2005/8/layout/orgChart1"/>
    <dgm:cxn modelId="{92A79901-CB5A-7C43-ADFC-29B6F4138378}" type="presParOf" srcId="{743425DC-6DB6-B147-912E-420344710F75}" destId="{2354173A-C2E6-8945-96FB-86E96B2FCD80}" srcOrd="1" destOrd="0" presId="urn:microsoft.com/office/officeart/2005/8/layout/orgChart1"/>
    <dgm:cxn modelId="{06C67652-0D8A-4D42-A4B8-00C1C16841FC}" type="presParOf" srcId="{743425DC-6DB6-B147-912E-420344710F75}" destId="{33817AF1-B1FD-8C44-A36B-78A638EFC3AE}" srcOrd="2" destOrd="0" presId="urn:microsoft.com/office/officeart/2005/8/layout/orgChart1"/>
    <dgm:cxn modelId="{D5C700DA-C85C-9C45-B5FC-05E5CF7EBBE6}" type="presParOf" srcId="{FB18498D-DB5D-E44C-82E9-4C08D880D5C8}" destId="{5FE11669-294D-D04D-8DFF-503D91FB9960}" srcOrd="6" destOrd="0" presId="urn:microsoft.com/office/officeart/2005/8/layout/orgChart1"/>
    <dgm:cxn modelId="{0E0F3E4F-CCE3-5748-9F93-CA154A318638}" type="presParOf" srcId="{FB18498D-DB5D-E44C-82E9-4C08D880D5C8}" destId="{3B4940EC-8400-4846-8302-3F6C85E9EE47}" srcOrd="7" destOrd="0" presId="urn:microsoft.com/office/officeart/2005/8/layout/orgChart1"/>
    <dgm:cxn modelId="{36FAE41A-57C3-2D48-9A75-ED90D87DE0D6}" type="presParOf" srcId="{3B4940EC-8400-4846-8302-3F6C85E9EE47}" destId="{EF438467-3DF9-9840-88E8-48BD60DEB627}" srcOrd="0" destOrd="0" presId="urn:microsoft.com/office/officeart/2005/8/layout/orgChart1"/>
    <dgm:cxn modelId="{87B310C3-C962-B342-85AF-568B00E49736}" type="presParOf" srcId="{EF438467-3DF9-9840-88E8-48BD60DEB627}" destId="{FF63BFDC-7D9F-F749-98E5-DDB3E47480A7}" srcOrd="0" destOrd="0" presId="urn:microsoft.com/office/officeart/2005/8/layout/orgChart1"/>
    <dgm:cxn modelId="{B3988FF1-F42F-7440-AD18-C2D45E98B3AC}" type="presParOf" srcId="{EF438467-3DF9-9840-88E8-48BD60DEB627}" destId="{5937BAE3-0491-9C45-98CC-1D8186C494AC}" srcOrd="1" destOrd="0" presId="urn:microsoft.com/office/officeart/2005/8/layout/orgChart1"/>
    <dgm:cxn modelId="{9EEBABE5-A0DE-1849-B55F-B83F0B84D5FC}" type="presParOf" srcId="{3B4940EC-8400-4846-8302-3F6C85E9EE47}" destId="{70118EB0-1462-9C4A-B211-1F006C5FA84F}" srcOrd="1" destOrd="0" presId="urn:microsoft.com/office/officeart/2005/8/layout/orgChart1"/>
    <dgm:cxn modelId="{EEB94067-1C1D-DB40-8418-992239ED19FD}" type="presParOf" srcId="{3B4940EC-8400-4846-8302-3F6C85E9EE47}" destId="{48BA454E-6DAF-E446-8D87-AE089868EA43}" srcOrd="2" destOrd="0" presId="urn:microsoft.com/office/officeart/2005/8/layout/orgChart1"/>
    <dgm:cxn modelId="{E27B3D4E-EA96-B542-88A7-14E8392A05EE}" type="presParOf" srcId="{50A44A02-67DC-C644-A038-6877A5496E04}" destId="{527F0FD3-E54F-E741-A7F1-08B6E9DCFF0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46B9E6-C11D-4F03-9B21-D954F1D818E5}" type="doc">
      <dgm:prSet loTypeId="urn:microsoft.com/office/officeart/2005/8/layout/lProcess3" loCatId="process" qsTypeId="urn:microsoft.com/office/officeart/2005/8/quickstyle/simple1" qsCatId="simple" csTypeId="urn:microsoft.com/office/officeart/2005/8/colors/accent0_3" csCatId="mainScheme" phldr="1"/>
      <dgm:spPr/>
      <dgm:t>
        <a:bodyPr/>
        <a:lstStyle/>
        <a:p>
          <a:endParaRPr lang="en-US"/>
        </a:p>
      </dgm:t>
    </dgm:pt>
    <dgm:pt modelId="{B5AB264E-A6B4-43E3-A5BF-A4BE4FF6646B}">
      <dgm:prSet phldrT="[Text]" custT="1"/>
      <dgm:spPr/>
      <dgm:t>
        <a:bodyPr/>
        <a:lstStyle/>
        <a:p>
          <a:r>
            <a:rPr lang="en-US" sz="1800" dirty="0">
              <a:latin typeface="Arial" panose="020B0604020202020204" pitchFamily="34" charset="0"/>
              <a:cs typeface="Arial" panose="020B0604020202020204" pitchFamily="34" charset="0"/>
            </a:rPr>
            <a:t>npm Package or Source Code</a:t>
          </a:r>
        </a:p>
      </dgm:t>
    </dgm:pt>
    <dgm:pt modelId="{48F159A9-658E-410F-9173-25D0AE33D116}" type="parTrans" cxnId="{D8DDA833-08B6-4713-91AF-BC19B69C775D}">
      <dgm:prSet/>
      <dgm:spPr/>
      <dgm:t>
        <a:bodyPr/>
        <a:lstStyle/>
        <a:p>
          <a:endParaRPr lang="en-US" sz="2400">
            <a:latin typeface="Arial" panose="020B0604020202020204" pitchFamily="34" charset="0"/>
            <a:cs typeface="Arial" panose="020B0604020202020204" pitchFamily="34" charset="0"/>
          </a:endParaRPr>
        </a:p>
      </dgm:t>
    </dgm:pt>
    <dgm:pt modelId="{89A6C04A-826B-4D87-A475-EE2BBB392A4F}" type="sibTrans" cxnId="{D8DDA833-08B6-4713-91AF-BC19B69C775D}">
      <dgm:prSet/>
      <dgm:spPr/>
      <dgm:t>
        <a:bodyPr/>
        <a:lstStyle/>
        <a:p>
          <a:endParaRPr lang="en-US" sz="2400">
            <a:latin typeface="Arial" panose="020B0604020202020204" pitchFamily="34" charset="0"/>
            <a:cs typeface="Arial" panose="020B0604020202020204" pitchFamily="34" charset="0"/>
          </a:endParaRPr>
        </a:p>
      </dgm:t>
    </dgm:pt>
    <dgm:pt modelId="{31FA30EB-1996-4021-8002-55632D05DFA7}">
      <dgm:prSet phldrT="[Text]" custT="1"/>
      <dgm:spPr/>
      <dgm:t>
        <a:bodyPr/>
        <a:lstStyle/>
        <a:p>
          <a:r>
            <a:rPr lang="en-US" sz="1800" dirty="0" err="1">
              <a:latin typeface="Arial" panose="020B0604020202020204" pitchFamily="34" charset="0"/>
              <a:cs typeface="Arial" panose="020B0604020202020204" pitchFamily="34" charset="0"/>
            </a:rPr>
            <a:t>JSDoc</a:t>
          </a:r>
          <a:r>
            <a:rPr lang="en-US" sz="1800" dirty="0">
              <a:latin typeface="Arial" panose="020B0604020202020204" pitchFamily="34" charset="0"/>
              <a:cs typeface="Arial" panose="020B0604020202020204" pitchFamily="34" charset="0"/>
            </a:rPr>
            <a:t>/</a:t>
          </a:r>
        </a:p>
        <a:p>
          <a:r>
            <a:rPr lang="en-US" sz="1800" dirty="0" err="1">
              <a:latin typeface="Arial" panose="020B0604020202020204" pitchFamily="34" charset="0"/>
              <a:cs typeface="Arial" panose="020B0604020202020204" pitchFamily="34" charset="0"/>
            </a:rPr>
            <a:t>TypeDoc</a:t>
          </a:r>
          <a:endParaRPr lang="en-US" sz="1800" dirty="0">
            <a:latin typeface="Arial" panose="020B0604020202020204" pitchFamily="34" charset="0"/>
            <a:cs typeface="Arial" panose="020B0604020202020204" pitchFamily="34" charset="0"/>
          </a:endParaRPr>
        </a:p>
      </dgm:t>
    </dgm:pt>
    <dgm:pt modelId="{731A8202-A9B8-4F0C-995F-4AC5E297E9CB}" type="parTrans" cxnId="{A341959D-A47E-494C-A54E-BF87B1F5E9D8}">
      <dgm:prSet/>
      <dgm:spPr/>
      <dgm:t>
        <a:bodyPr/>
        <a:lstStyle/>
        <a:p>
          <a:endParaRPr lang="en-US" sz="2400">
            <a:latin typeface="Arial" panose="020B0604020202020204" pitchFamily="34" charset="0"/>
            <a:cs typeface="Arial" panose="020B0604020202020204" pitchFamily="34" charset="0"/>
          </a:endParaRPr>
        </a:p>
      </dgm:t>
    </dgm:pt>
    <dgm:pt modelId="{48EA1FBB-3793-49D1-9B17-DBC819CB554C}" type="sibTrans" cxnId="{A341959D-A47E-494C-A54E-BF87B1F5E9D8}">
      <dgm:prSet/>
      <dgm:spPr/>
      <dgm:t>
        <a:bodyPr/>
        <a:lstStyle/>
        <a:p>
          <a:endParaRPr lang="en-US" sz="2400">
            <a:latin typeface="Arial" panose="020B0604020202020204" pitchFamily="34" charset="0"/>
            <a:cs typeface="Arial" panose="020B0604020202020204" pitchFamily="34" charset="0"/>
          </a:endParaRPr>
        </a:p>
      </dgm:t>
    </dgm:pt>
    <dgm:pt modelId="{AB021F5C-96D7-4AFE-92C3-3DA4BB88A156}">
      <dgm:prSet phldrT="[Text]" custT="1"/>
      <dgm:spPr/>
      <dgm:t>
        <a:bodyPr/>
        <a:lstStyle/>
        <a:p>
          <a:r>
            <a:rPr lang="en-US" sz="1800" dirty="0">
              <a:latin typeface="Arial" panose="020B0604020202020204" pitchFamily="34" charset="0"/>
              <a:cs typeface="Arial" panose="020B0604020202020204" pitchFamily="34" charset="0"/>
            </a:rPr>
            <a:t>Schema Document Processor</a:t>
          </a:r>
        </a:p>
      </dgm:t>
    </dgm:pt>
    <dgm:pt modelId="{564FE44A-5082-4FB7-A3E0-8CECCA37954B}" type="parTrans" cxnId="{B5E93B74-59F6-423F-A886-F75AC36DC813}">
      <dgm:prSet/>
      <dgm:spPr/>
      <dgm:t>
        <a:bodyPr/>
        <a:lstStyle/>
        <a:p>
          <a:endParaRPr lang="en-US" sz="2400">
            <a:latin typeface="Arial" panose="020B0604020202020204" pitchFamily="34" charset="0"/>
            <a:cs typeface="Arial" panose="020B0604020202020204" pitchFamily="34" charset="0"/>
          </a:endParaRPr>
        </a:p>
      </dgm:t>
    </dgm:pt>
    <dgm:pt modelId="{AC3B11E2-8F70-45B4-98A4-0564D69EF18F}" type="sibTrans" cxnId="{B5E93B74-59F6-423F-A886-F75AC36DC813}">
      <dgm:prSet/>
      <dgm:spPr/>
      <dgm:t>
        <a:bodyPr/>
        <a:lstStyle/>
        <a:p>
          <a:endParaRPr lang="en-US" sz="2400">
            <a:latin typeface="Arial" panose="020B0604020202020204" pitchFamily="34" charset="0"/>
            <a:cs typeface="Arial" panose="020B0604020202020204" pitchFamily="34" charset="0"/>
          </a:endParaRPr>
        </a:p>
      </dgm:t>
    </dgm:pt>
    <dgm:pt modelId="{3BA67F05-DDC3-494B-B79B-8CD91EC2E6D8}">
      <dgm:prSet phldrT="[Text]" custT="1"/>
      <dgm:spPr/>
      <dgm:t>
        <a:bodyPr/>
        <a:lstStyle/>
        <a:p>
          <a:r>
            <a:rPr lang="en-US" sz="1800" dirty="0">
              <a:latin typeface="Arial" panose="020B0604020202020204" pitchFamily="34" charset="0"/>
              <a:cs typeface="Arial" panose="020B0604020202020204" pitchFamily="34" charset="0"/>
            </a:rPr>
            <a:t>PyPI Package, sdist/bdist or Source Code</a:t>
          </a:r>
        </a:p>
      </dgm:t>
    </dgm:pt>
    <dgm:pt modelId="{2B5D691B-FA99-412C-8B8B-2491066D3C19}" type="parTrans" cxnId="{D5FDA5A3-00F5-42A0-B84F-A5E15BA5B53C}">
      <dgm:prSet/>
      <dgm:spPr/>
      <dgm:t>
        <a:bodyPr/>
        <a:lstStyle/>
        <a:p>
          <a:endParaRPr lang="en-US" sz="2400">
            <a:latin typeface="Arial" panose="020B0604020202020204" pitchFamily="34" charset="0"/>
            <a:cs typeface="Arial" panose="020B0604020202020204" pitchFamily="34" charset="0"/>
          </a:endParaRPr>
        </a:p>
      </dgm:t>
    </dgm:pt>
    <dgm:pt modelId="{7B94BF45-3BB5-48C9-8EC8-DBD188775B00}" type="sibTrans" cxnId="{D5FDA5A3-00F5-42A0-B84F-A5E15BA5B53C}">
      <dgm:prSet/>
      <dgm:spPr/>
      <dgm:t>
        <a:bodyPr/>
        <a:lstStyle/>
        <a:p>
          <a:endParaRPr lang="en-US" sz="2400">
            <a:latin typeface="Arial" panose="020B0604020202020204" pitchFamily="34" charset="0"/>
            <a:cs typeface="Arial" panose="020B0604020202020204" pitchFamily="34" charset="0"/>
          </a:endParaRPr>
        </a:p>
      </dgm:t>
    </dgm:pt>
    <dgm:pt modelId="{F829EA92-F898-4562-8079-233980F8BFA5}">
      <dgm:prSet phldrT="[Text]" custT="1"/>
      <dgm:spPr/>
      <dgm:t>
        <a:bodyPr/>
        <a:lstStyle/>
        <a:p>
          <a:r>
            <a:rPr lang="en-US" sz="1800" dirty="0">
              <a:latin typeface="Arial" panose="020B0604020202020204" pitchFamily="34" charset="0"/>
              <a:cs typeface="Arial" panose="020B0604020202020204" pitchFamily="34" charset="0"/>
            </a:rPr>
            <a:t>Sphinx</a:t>
          </a:r>
        </a:p>
      </dgm:t>
    </dgm:pt>
    <dgm:pt modelId="{90D49FD9-389C-4DCD-8236-33776B96B835}" type="parTrans" cxnId="{89DF5D71-3AE0-49AD-854D-08462FD83DEA}">
      <dgm:prSet/>
      <dgm:spPr/>
      <dgm:t>
        <a:bodyPr/>
        <a:lstStyle/>
        <a:p>
          <a:endParaRPr lang="en-US" sz="2400">
            <a:latin typeface="Arial" panose="020B0604020202020204" pitchFamily="34" charset="0"/>
            <a:cs typeface="Arial" panose="020B0604020202020204" pitchFamily="34" charset="0"/>
          </a:endParaRPr>
        </a:p>
      </dgm:t>
    </dgm:pt>
    <dgm:pt modelId="{2C978667-C065-434D-9ADE-B4EC97CC746A}" type="sibTrans" cxnId="{89DF5D71-3AE0-49AD-854D-08462FD83DEA}">
      <dgm:prSet/>
      <dgm:spPr/>
      <dgm:t>
        <a:bodyPr/>
        <a:lstStyle/>
        <a:p>
          <a:endParaRPr lang="en-US" sz="2400">
            <a:latin typeface="Arial" panose="020B0604020202020204" pitchFamily="34" charset="0"/>
            <a:cs typeface="Arial" panose="020B0604020202020204" pitchFamily="34" charset="0"/>
          </a:endParaRPr>
        </a:p>
      </dgm:t>
    </dgm:pt>
    <dgm:pt modelId="{19B35683-EB6A-4EBF-8F81-7DA8E085577C}">
      <dgm:prSet phldrT="[Text]" custT="1"/>
      <dgm:spPr/>
      <dgm:t>
        <a:bodyPr/>
        <a:lstStyle/>
        <a:p>
          <a:r>
            <a:rPr lang="en-US" sz="1800" dirty="0">
              <a:latin typeface="Arial" panose="020B0604020202020204" pitchFamily="34" charset="0"/>
              <a:cs typeface="Arial" panose="020B0604020202020204" pitchFamily="34" charset="0"/>
            </a:rPr>
            <a:t>Schema Document Processor</a:t>
          </a:r>
        </a:p>
      </dgm:t>
    </dgm:pt>
    <dgm:pt modelId="{25FE883F-11EE-438A-A508-508AAA80FC20}" type="parTrans" cxnId="{BC0C3D15-6429-417D-9B9F-52E88E9718A9}">
      <dgm:prSet/>
      <dgm:spPr/>
      <dgm:t>
        <a:bodyPr/>
        <a:lstStyle/>
        <a:p>
          <a:endParaRPr lang="en-US" sz="2400">
            <a:latin typeface="Arial" panose="020B0604020202020204" pitchFamily="34" charset="0"/>
            <a:cs typeface="Arial" panose="020B0604020202020204" pitchFamily="34" charset="0"/>
          </a:endParaRPr>
        </a:p>
      </dgm:t>
    </dgm:pt>
    <dgm:pt modelId="{A04F48F4-66F7-43CA-822B-5F1662840E69}" type="sibTrans" cxnId="{BC0C3D15-6429-417D-9B9F-52E88E9718A9}">
      <dgm:prSet/>
      <dgm:spPr/>
      <dgm:t>
        <a:bodyPr/>
        <a:lstStyle/>
        <a:p>
          <a:endParaRPr lang="en-US" sz="2400">
            <a:latin typeface="Arial" panose="020B0604020202020204" pitchFamily="34" charset="0"/>
            <a:cs typeface="Arial" panose="020B0604020202020204" pitchFamily="34" charset="0"/>
          </a:endParaRPr>
        </a:p>
      </dgm:t>
    </dgm:pt>
    <dgm:pt modelId="{5D95D482-2F9D-40FE-8DCB-E67B683A0206}">
      <dgm:prSet phldrT="[Text]" custT="1"/>
      <dgm:spPr/>
      <dgm:t>
        <a:bodyPr/>
        <a:lstStyle/>
        <a:p>
          <a:r>
            <a:rPr lang="en-US" sz="1800" dirty="0">
              <a:latin typeface="Arial" panose="020B0604020202020204" pitchFamily="34" charset="0"/>
              <a:cs typeface="Arial" panose="020B0604020202020204" pitchFamily="34" charset="0"/>
            </a:rPr>
            <a:t>Maven Package or Source Code</a:t>
          </a:r>
        </a:p>
      </dgm:t>
    </dgm:pt>
    <dgm:pt modelId="{0B23634F-B247-4BFE-8008-7D239A5F2874}" type="parTrans" cxnId="{357920A7-5A55-44D2-8F2B-4A30B8F23F87}">
      <dgm:prSet/>
      <dgm:spPr/>
      <dgm:t>
        <a:bodyPr/>
        <a:lstStyle/>
        <a:p>
          <a:endParaRPr lang="en-US" sz="2400">
            <a:latin typeface="Arial" panose="020B0604020202020204" pitchFamily="34" charset="0"/>
            <a:cs typeface="Arial" panose="020B0604020202020204" pitchFamily="34" charset="0"/>
          </a:endParaRPr>
        </a:p>
      </dgm:t>
    </dgm:pt>
    <dgm:pt modelId="{A414DAF3-07D3-49FC-8E9E-5B556339FFE9}" type="sibTrans" cxnId="{357920A7-5A55-44D2-8F2B-4A30B8F23F87}">
      <dgm:prSet/>
      <dgm:spPr/>
      <dgm:t>
        <a:bodyPr/>
        <a:lstStyle/>
        <a:p>
          <a:endParaRPr lang="en-US" sz="2400">
            <a:latin typeface="Arial" panose="020B0604020202020204" pitchFamily="34" charset="0"/>
            <a:cs typeface="Arial" panose="020B0604020202020204" pitchFamily="34" charset="0"/>
          </a:endParaRPr>
        </a:p>
      </dgm:t>
    </dgm:pt>
    <dgm:pt modelId="{AAEDE608-267C-4DD3-8B93-EFC467F38334}">
      <dgm:prSet phldrT="[Text]" custT="1"/>
      <dgm:spPr/>
      <dgm:t>
        <a:bodyPr/>
        <a:lstStyle/>
        <a:p>
          <a:r>
            <a:rPr lang="en-US" sz="1800" dirty="0">
              <a:latin typeface="Arial" panose="020B0604020202020204" pitchFamily="34" charset="0"/>
              <a:cs typeface="Arial" panose="020B0604020202020204" pitchFamily="34" charset="0"/>
            </a:rPr>
            <a:t>Javadoc</a:t>
          </a:r>
        </a:p>
      </dgm:t>
    </dgm:pt>
    <dgm:pt modelId="{0649F408-1EFA-4212-A5FC-B9E4A9B3F754}" type="parTrans" cxnId="{194FEC4F-E7E4-451F-ACAF-B0CCDB55291F}">
      <dgm:prSet/>
      <dgm:spPr/>
      <dgm:t>
        <a:bodyPr/>
        <a:lstStyle/>
        <a:p>
          <a:endParaRPr lang="en-US" sz="2400">
            <a:latin typeface="Arial" panose="020B0604020202020204" pitchFamily="34" charset="0"/>
            <a:cs typeface="Arial" panose="020B0604020202020204" pitchFamily="34" charset="0"/>
          </a:endParaRPr>
        </a:p>
      </dgm:t>
    </dgm:pt>
    <dgm:pt modelId="{E0DAA7EE-F5A9-469F-BC01-774FBB341184}" type="sibTrans" cxnId="{194FEC4F-E7E4-451F-ACAF-B0CCDB55291F}">
      <dgm:prSet/>
      <dgm:spPr/>
      <dgm:t>
        <a:bodyPr/>
        <a:lstStyle/>
        <a:p>
          <a:endParaRPr lang="en-US" sz="2400">
            <a:latin typeface="Arial" panose="020B0604020202020204" pitchFamily="34" charset="0"/>
            <a:cs typeface="Arial" panose="020B0604020202020204" pitchFamily="34" charset="0"/>
          </a:endParaRPr>
        </a:p>
      </dgm:t>
    </dgm:pt>
    <dgm:pt modelId="{E570CA61-8620-4DDA-9676-5E303CCF9560}">
      <dgm:prSet phldrT="[Text]" custT="1"/>
      <dgm:spPr/>
      <dgm:t>
        <a:bodyPr/>
        <a:lstStyle/>
        <a:p>
          <a:r>
            <a:rPr lang="en-US" sz="1800" dirty="0">
              <a:latin typeface="Arial" panose="020B0604020202020204" pitchFamily="34" charset="0"/>
              <a:cs typeface="Arial" panose="020B0604020202020204" pitchFamily="34" charset="0"/>
            </a:rPr>
            <a:t>Schema Document Processor</a:t>
          </a:r>
        </a:p>
      </dgm:t>
    </dgm:pt>
    <dgm:pt modelId="{D82AF7D7-5166-4DB7-945E-0FD05DE415AC}" type="parTrans" cxnId="{F763EBAD-47CC-4B11-8881-1F9533273B32}">
      <dgm:prSet/>
      <dgm:spPr/>
      <dgm:t>
        <a:bodyPr/>
        <a:lstStyle/>
        <a:p>
          <a:endParaRPr lang="en-US" sz="2400">
            <a:latin typeface="Arial" panose="020B0604020202020204" pitchFamily="34" charset="0"/>
            <a:cs typeface="Arial" panose="020B0604020202020204" pitchFamily="34" charset="0"/>
          </a:endParaRPr>
        </a:p>
      </dgm:t>
    </dgm:pt>
    <dgm:pt modelId="{C3CE4682-E137-4403-9526-FBEC1F9CAC78}" type="sibTrans" cxnId="{F763EBAD-47CC-4B11-8881-1F9533273B32}">
      <dgm:prSet/>
      <dgm:spPr/>
      <dgm:t>
        <a:bodyPr/>
        <a:lstStyle/>
        <a:p>
          <a:endParaRPr lang="en-US" sz="2400">
            <a:latin typeface="Arial" panose="020B0604020202020204" pitchFamily="34" charset="0"/>
            <a:cs typeface="Arial" panose="020B0604020202020204" pitchFamily="34" charset="0"/>
          </a:endParaRPr>
        </a:p>
      </dgm:t>
    </dgm:pt>
    <dgm:pt modelId="{80C153A8-8F8C-491E-843B-ED6E50418B2C}">
      <dgm:prSet phldrT="[Text]" custT="1"/>
      <dgm:spPr/>
      <dgm:t>
        <a:bodyPr/>
        <a:lstStyle/>
        <a:p>
          <a:r>
            <a:rPr lang="en-US" sz="1800" dirty="0">
              <a:latin typeface="Arial" panose="020B0604020202020204" pitchFamily="34" charset="0"/>
              <a:cs typeface="Arial" panose="020B0604020202020204" pitchFamily="34" charset="0"/>
            </a:rPr>
            <a:t>Swagger Spec</a:t>
          </a:r>
        </a:p>
      </dgm:t>
    </dgm:pt>
    <dgm:pt modelId="{90EEC024-26E0-4352-AECA-441015068B06}" type="parTrans" cxnId="{2B82FA4D-B90F-4782-B26B-A34D4DE1B8FE}">
      <dgm:prSet/>
      <dgm:spPr/>
      <dgm:t>
        <a:bodyPr/>
        <a:lstStyle/>
        <a:p>
          <a:endParaRPr lang="en-US" sz="2400"/>
        </a:p>
      </dgm:t>
    </dgm:pt>
    <dgm:pt modelId="{2D2C2094-07F5-4F32-8CC2-6390FF021774}" type="sibTrans" cxnId="{2B82FA4D-B90F-4782-B26B-A34D4DE1B8FE}">
      <dgm:prSet/>
      <dgm:spPr/>
      <dgm:t>
        <a:bodyPr/>
        <a:lstStyle/>
        <a:p>
          <a:endParaRPr lang="en-US" sz="2400"/>
        </a:p>
      </dgm:t>
    </dgm:pt>
    <dgm:pt modelId="{B3C85AEC-401C-45A2-84F1-20C04E82C2C1}">
      <dgm:prSet phldrT="[Text]" custT="1"/>
      <dgm:spPr/>
      <dgm:t>
        <a:bodyPr/>
        <a:lstStyle/>
        <a:p>
          <a:r>
            <a:rPr lang="en-US" sz="1800" dirty="0">
              <a:latin typeface="Arial" panose="020B0604020202020204" pitchFamily="34" charset="0"/>
              <a:cs typeface="Arial" panose="020B0604020202020204" pitchFamily="34" charset="0"/>
            </a:rPr>
            <a:t>NuGet Package or DLLs</a:t>
          </a:r>
        </a:p>
      </dgm:t>
    </dgm:pt>
    <dgm:pt modelId="{75BCB545-3D30-4782-ACCC-F7994741FE58}" type="parTrans" cxnId="{D768A237-B416-4BC3-9B5B-7B7D65386EE9}">
      <dgm:prSet/>
      <dgm:spPr/>
      <dgm:t>
        <a:bodyPr/>
        <a:lstStyle/>
        <a:p>
          <a:endParaRPr lang="en-US" sz="2400"/>
        </a:p>
      </dgm:t>
    </dgm:pt>
    <dgm:pt modelId="{2BAA0D12-7787-4C05-B7CC-62E9AAF67C78}" type="sibTrans" cxnId="{D768A237-B416-4BC3-9B5B-7B7D65386EE9}">
      <dgm:prSet/>
      <dgm:spPr/>
      <dgm:t>
        <a:bodyPr/>
        <a:lstStyle/>
        <a:p>
          <a:endParaRPr lang="en-US" sz="2400"/>
        </a:p>
      </dgm:t>
    </dgm:pt>
    <dgm:pt modelId="{B649FC9E-16CB-47EE-A406-49AE6DE421CB}">
      <dgm:prSet phldrT="[Text]" custT="1"/>
      <dgm:spPr/>
      <dgm:t>
        <a:bodyPr/>
        <a:lstStyle/>
        <a:p>
          <a:r>
            <a:rPr lang="en-US" sz="1800" dirty="0">
              <a:latin typeface="Arial" panose="020B0604020202020204" pitchFamily="34" charset="0"/>
              <a:cs typeface="Arial" panose="020B0604020202020204" pitchFamily="34" charset="0"/>
            </a:rPr>
            <a:t>Swagger Processor</a:t>
          </a:r>
        </a:p>
      </dgm:t>
    </dgm:pt>
    <dgm:pt modelId="{A295DD90-8697-42DA-935B-4B54E6780A10}" type="parTrans" cxnId="{289CCA9F-0C47-4B34-BE3A-1103CFBB8C53}">
      <dgm:prSet/>
      <dgm:spPr/>
      <dgm:t>
        <a:bodyPr/>
        <a:lstStyle/>
        <a:p>
          <a:endParaRPr lang="en-US" sz="2400"/>
        </a:p>
      </dgm:t>
    </dgm:pt>
    <dgm:pt modelId="{22A72FAE-64F0-43EF-BE11-7B2491E30A64}" type="sibTrans" cxnId="{289CCA9F-0C47-4B34-BE3A-1103CFBB8C53}">
      <dgm:prSet/>
      <dgm:spPr/>
      <dgm:t>
        <a:bodyPr/>
        <a:lstStyle/>
        <a:p>
          <a:endParaRPr lang="en-US" sz="2400"/>
        </a:p>
      </dgm:t>
    </dgm:pt>
    <dgm:pt modelId="{5420CA63-BBA5-4F8F-90B8-DD782320876D}">
      <dgm:prSet phldrT="[Text]" custT="1"/>
      <dgm:spPr/>
      <dgm:t>
        <a:bodyPr/>
        <a:lstStyle/>
        <a:p>
          <a:r>
            <a:rPr lang="en-US" sz="1800" dirty="0">
              <a:latin typeface="Arial" panose="020B0604020202020204" pitchFamily="34" charset="0"/>
              <a:cs typeface="Arial" panose="020B0604020202020204" pitchFamily="34" charset="0"/>
            </a:rPr>
            <a:t>mdoc</a:t>
          </a:r>
        </a:p>
      </dgm:t>
    </dgm:pt>
    <dgm:pt modelId="{192BDF93-1E7A-4EA0-BBEE-C772E5DD1515}" type="parTrans" cxnId="{95585068-322E-47A7-A525-7EBBCF5CDAD7}">
      <dgm:prSet/>
      <dgm:spPr/>
      <dgm:t>
        <a:bodyPr/>
        <a:lstStyle/>
        <a:p>
          <a:endParaRPr lang="en-US" sz="2400"/>
        </a:p>
      </dgm:t>
    </dgm:pt>
    <dgm:pt modelId="{8587D74B-5EC3-4C4B-A1E3-44F075C30FFD}" type="sibTrans" cxnId="{95585068-322E-47A7-A525-7EBBCF5CDAD7}">
      <dgm:prSet/>
      <dgm:spPr/>
      <dgm:t>
        <a:bodyPr/>
        <a:lstStyle/>
        <a:p>
          <a:endParaRPr lang="en-US" sz="2400"/>
        </a:p>
      </dgm:t>
    </dgm:pt>
    <dgm:pt modelId="{2C8A8161-324C-44E9-B503-38CE2F2C7F04}">
      <dgm:prSet phldrT="[Text]" custT="1"/>
      <dgm:spPr/>
      <dgm:t>
        <a:bodyPr/>
        <a:lstStyle/>
        <a:p>
          <a:r>
            <a:rPr lang="en-US" sz="1800" dirty="0">
              <a:latin typeface="Arial" panose="020B0604020202020204" pitchFamily="34" charset="0"/>
              <a:cs typeface="Arial" panose="020B0604020202020204" pitchFamily="34" charset="0"/>
            </a:rPr>
            <a:t>Schema Document Processor</a:t>
          </a:r>
        </a:p>
      </dgm:t>
    </dgm:pt>
    <dgm:pt modelId="{06EB3ACA-39F9-403C-8F80-848518492DD2}" type="parTrans" cxnId="{A164CB98-DBCE-4A96-88AC-A55812EB8492}">
      <dgm:prSet/>
      <dgm:spPr/>
      <dgm:t>
        <a:bodyPr/>
        <a:lstStyle/>
        <a:p>
          <a:endParaRPr lang="en-US" sz="2400"/>
        </a:p>
      </dgm:t>
    </dgm:pt>
    <dgm:pt modelId="{D71A4E70-B9DD-48DC-ADEF-ED808D33B463}" type="sibTrans" cxnId="{A164CB98-DBCE-4A96-88AC-A55812EB8492}">
      <dgm:prSet/>
      <dgm:spPr/>
      <dgm:t>
        <a:bodyPr/>
        <a:lstStyle/>
        <a:p>
          <a:endParaRPr lang="en-US" sz="2400"/>
        </a:p>
      </dgm:t>
    </dgm:pt>
    <dgm:pt modelId="{252AE80F-A01D-441C-86B8-4058535E593A}">
      <dgm:prSet phldrT="[Text]" custT="1"/>
      <dgm:spPr/>
      <dgm:t>
        <a:bodyPr/>
        <a:lstStyle/>
        <a:p>
          <a:r>
            <a:rPr lang="en-US" sz="1800" dirty="0">
              <a:latin typeface="Arial" panose="020B0604020202020204" pitchFamily="34" charset="0"/>
              <a:cs typeface="Arial" panose="020B0604020202020204" pitchFamily="34" charset="0"/>
            </a:rPr>
            <a:t>Schema Document Processor</a:t>
          </a:r>
        </a:p>
      </dgm:t>
    </dgm:pt>
    <dgm:pt modelId="{7C5F54AA-9C4C-40B0-80D9-5D91C206919C}" type="parTrans" cxnId="{252E60E9-D87A-402B-9518-E95FACE95280}">
      <dgm:prSet/>
      <dgm:spPr/>
      <dgm:t>
        <a:bodyPr/>
        <a:lstStyle/>
        <a:p>
          <a:endParaRPr lang="en-US" sz="2400"/>
        </a:p>
      </dgm:t>
    </dgm:pt>
    <dgm:pt modelId="{1FF0C3FF-EF5C-4733-9DEA-37B4B00CB930}" type="sibTrans" cxnId="{252E60E9-D87A-402B-9518-E95FACE95280}">
      <dgm:prSet/>
      <dgm:spPr/>
      <dgm:t>
        <a:bodyPr/>
        <a:lstStyle/>
        <a:p>
          <a:endParaRPr lang="en-US" sz="2400"/>
        </a:p>
      </dgm:t>
    </dgm:pt>
    <dgm:pt modelId="{06867497-4292-44A0-AA72-03E229580A8E}">
      <dgm:prSet phldrT="[Text]" custT="1"/>
      <dgm:spPr/>
      <dgm:t>
        <a:bodyPr/>
        <a:lstStyle/>
        <a:p>
          <a:r>
            <a:rPr lang="en-US" sz="1800" dirty="0">
              <a:latin typeface="Arial" panose="020B0604020202020204" pitchFamily="34" charset="0"/>
              <a:cs typeface="Arial" panose="020B0604020202020204" pitchFamily="34" charset="0"/>
            </a:rPr>
            <a:t>YAML + Markdown</a:t>
          </a:r>
        </a:p>
      </dgm:t>
    </dgm:pt>
    <dgm:pt modelId="{8A3D9DA2-81B2-4460-B303-0866A58C2782}" type="parTrans" cxnId="{12550C12-29D8-4621-A3E6-8815346EC96E}">
      <dgm:prSet/>
      <dgm:spPr/>
      <dgm:t>
        <a:bodyPr/>
        <a:lstStyle/>
        <a:p>
          <a:endParaRPr lang="en-US" sz="2400"/>
        </a:p>
      </dgm:t>
    </dgm:pt>
    <dgm:pt modelId="{D5DED1EB-95D6-4842-868B-0B295029DF2A}" type="sibTrans" cxnId="{12550C12-29D8-4621-A3E6-8815346EC96E}">
      <dgm:prSet/>
      <dgm:spPr/>
      <dgm:t>
        <a:bodyPr/>
        <a:lstStyle/>
        <a:p>
          <a:endParaRPr lang="en-US" sz="2400"/>
        </a:p>
      </dgm:t>
    </dgm:pt>
    <dgm:pt modelId="{E3463943-698C-4D64-958A-FA87AE7D5ABC}">
      <dgm:prSet phldrT="[Text]" custT="1"/>
      <dgm:spPr/>
      <dgm:t>
        <a:bodyPr/>
        <a:lstStyle/>
        <a:p>
          <a:r>
            <a:rPr lang="en-US" sz="1800" dirty="0">
              <a:latin typeface="Arial" panose="020B0604020202020204" pitchFamily="34" charset="0"/>
              <a:cs typeface="Arial" panose="020B0604020202020204" pitchFamily="34" charset="0"/>
            </a:rPr>
            <a:t>YAML + Markdown</a:t>
          </a:r>
        </a:p>
      </dgm:t>
    </dgm:pt>
    <dgm:pt modelId="{A72E74B5-47A0-4D1D-BC4E-9B4A3C9CC6B9}" type="parTrans" cxnId="{FD1C352C-253A-42CB-9450-648ADF8FDD10}">
      <dgm:prSet/>
      <dgm:spPr/>
      <dgm:t>
        <a:bodyPr/>
        <a:lstStyle/>
        <a:p>
          <a:endParaRPr lang="en-US" sz="2400"/>
        </a:p>
      </dgm:t>
    </dgm:pt>
    <dgm:pt modelId="{0AF0BA04-BB04-48F9-83F1-398C0BFC9F92}" type="sibTrans" cxnId="{FD1C352C-253A-42CB-9450-648ADF8FDD10}">
      <dgm:prSet/>
      <dgm:spPr/>
      <dgm:t>
        <a:bodyPr/>
        <a:lstStyle/>
        <a:p>
          <a:endParaRPr lang="en-US" sz="2400"/>
        </a:p>
      </dgm:t>
    </dgm:pt>
    <dgm:pt modelId="{3A09EF70-E528-4434-B207-3C5388BDAB83}">
      <dgm:prSet phldrT="[Text]" custT="1"/>
      <dgm:spPr/>
      <dgm:t>
        <a:bodyPr/>
        <a:lstStyle/>
        <a:p>
          <a:r>
            <a:rPr lang="en-US" sz="1800" dirty="0">
              <a:latin typeface="Arial" panose="020B0604020202020204" pitchFamily="34" charset="0"/>
              <a:cs typeface="Arial" panose="020B0604020202020204" pitchFamily="34" charset="0"/>
            </a:rPr>
            <a:t>YAML + Markdown</a:t>
          </a:r>
        </a:p>
      </dgm:t>
    </dgm:pt>
    <dgm:pt modelId="{FA5AB328-A7ED-4D02-B64E-F06F694F7DB1}" type="parTrans" cxnId="{FE412631-59F2-46E3-AA8C-90C926583DEC}">
      <dgm:prSet/>
      <dgm:spPr/>
      <dgm:t>
        <a:bodyPr/>
        <a:lstStyle/>
        <a:p>
          <a:endParaRPr lang="en-US" sz="2400"/>
        </a:p>
      </dgm:t>
    </dgm:pt>
    <dgm:pt modelId="{161FF1A1-64EF-4554-967B-0AC149444A6F}" type="sibTrans" cxnId="{FE412631-59F2-46E3-AA8C-90C926583DEC}">
      <dgm:prSet/>
      <dgm:spPr/>
      <dgm:t>
        <a:bodyPr/>
        <a:lstStyle/>
        <a:p>
          <a:endParaRPr lang="en-US" sz="2400"/>
        </a:p>
      </dgm:t>
    </dgm:pt>
    <dgm:pt modelId="{82BF6E2B-0474-48E8-B6F9-B8AAEE4AF75F}">
      <dgm:prSet phldrT="[Text]" custT="1"/>
      <dgm:spPr/>
      <dgm:t>
        <a:bodyPr/>
        <a:lstStyle/>
        <a:p>
          <a:r>
            <a:rPr lang="en-US" sz="1800" dirty="0">
              <a:latin typeface="Arial" panose="020B0604020202020204" pitchFamily="34" charset="0"/>
              <a:cs typeface="Arial" panose="020B0604020202020204" pitchFamily="34" charset="0"/>
            </a:rPr>
            <a:t>YAML + Markdown</a:t>
          </a:r>
        </a:p>
      </dgm:t>
    </dgm:pt>
    <dgm:pt modelId="{E94435B4-24B1-40E2-914B-A85D6653033C}" type="parTrans" cxnId="{40DF717D-1A3A-4ABB-BDA3-EA0B338BB6C3}">
      <dgm:prSet/>
      <dgm:spPr/>
      <dgm:t>
        <a:bodyPr/>
        <a:lstStyle/>
        <a:p>
          <a:endParaRPr lang="en-US" sz="2400"/>
        </a:p>
      </dgm:t>
    </dgm:pt>
    <dgm:pt modelId="{EDD10347-2FB2-4819-AF9B-A23C753CEF7E}" type="sibTrans" cxnId="{40DF717D-1A3A-4ABB-BDA3-EA0B338BB6C3}">
      <dgm:prSet/>
      <dgm:spPr/>
      <dgm:t>
        <a:bodyPr/>
        <a:lstStyle/>
        <a:p>
          <a:endParaRPr lang="en-US" sz="2400"/>
        </a:p>
      </dgm:t>
    </dgm:pt>
    <dgm:pt modelId="{E093EC24-8376-4156-B48D-591366556FF7}">
      <dgm:prSet phldrT="[Text]" custT="1"/>
      <dgm:spPr/>
      <dgm:t>
        <a:bodyPr/>
        <a:lstStyle/>
        <a:p>
          <a:r>
            <a:rPr lang="en-US" sz="1800" dirty="0">
              <a:latin typeface="Arial" panose="020B0604020202020204" pitchFamily="34" charset="0"/>
              <a:cs typeface="Arial" panose="020B0604020202020204" pitchFamily="34" charset="0"/>
            </a:rPr>
            <a:t>YAML + Markdown</a:t>
          </a:r>
        </a:p>
      </dgm:t>
    </dgm:pt>
    <dgm:pt modelId="{F49A92A3-236D-40EF-8620-9909B82B0558}" type="parTrans" cxnId="{1D0B5F23-75BD-4A0D-AFAB-548B8A22CDDB}">
      <dgm:prSet/>
      <dgm:spPr/>
      <dgm:t>
        <a:bodyPr/>
        <a:lstStyle/>
        <a:p>
          <a:endParaRPr lang="en-US" sz="2400"/>
        </a:p>
      </dgm:t>
    </dgm:pt>
    <dgm:pt modelId="{521521C6-E9F4-46CD-9E2A-CC4B9BE9A232}" type="sibTrans" cxnId="{1D0B5F23-75BD-4A0D-AFAB-548B8A22CDDB}">
      <dgm:prSet/>
      <dgm:spPr/>
      <dgm:t>
        <a:bodyPr/>
        <a:lstStyle/>
        <a:p>
          <a:endParaRPr lang="en-US" sz="2400"/>
        </a:p>
      </dgm:t>
    </dgm:pt>
    <dgm:pt modelId="{3EC11FD6-455F-4782-814D-008D2847C46D}">
      <dgm:prSet phldrT="[Text]" custT="1"/>
      <dgm:spPr>
        <a:solidFill>
          <a:srgbClr val="009BDE"/>
        </a:solidFill>
      </dgm:spPr>
      <dgm:t>
        <a:bodyPr/>
        <a:lstStyle/>
        <a:p>
          <a:r>
            <a:rPr lang="en-US" sz="1800" dirty="0">
              <a:solidFill>
                <a:schemeClr val="bg1"/>
              </a:solidFill>
              <a:latin typeface="Arial" panose="020B0604020202020204" pitchFamily="34" charset="0"/>
              <a:cs typeface="Arial" panose="020B0604020202020204" pitchFamily="34" charset="0"/>
            </a:rPr>
            <a:t>docs.microsoft.com</a:t>
          </a:r>
        </a:p>
      </dgm:t>
    </dgm:pt>
    <dgm:pt modelId="{A3A7D86D-15AC-4C80-BEDC-3158828B735F}" type="parTrans" cxnId="{46420B72-D6FA-4813-B316-E39A76F864E4}">
      <dgm:prSet/>
      <dgm:spPr/>
      <dgm:t>
        <a:bodyPr/>
        <a:lstStyle/>
        <a:p>
          <a:endParaRPr lang="en-US" sz="2400"/>
        </a:p>
      </dgm:t>
    </dgm:pt>
    <dgm:pt modelId="{AE08E526-446E-4213-A384-91B6E161BAF6}" type="sibTrans" cxnId="{46420B72-D6FA-4813-B316-E39A76F864E4}">
      <dgm:prSet/>
      <dgm:spPr/>
      <dgm:t>
        <a:bodyPr/>
        <a:lstStyle/>
        <a:p>
          <a:endParaRPr lang="en-US" sz="2400"/>
        </a:p>
      </dgm:t>
    </dgm:pt>
    <dgm:pt modelId="{17CBED66-8226-422C-AE39-4A4F356DD0F7}">
      <dgm:prSet phldrT="[Text]" custT="1"/>
      <dgm:spPr>
        <a:solidFill>
          <a:srgbClr val="009BDE"/>
        </a:solidFill>
      </dgm:spPr>
      <dgm:t>
        <a:bodyPr/>
        <a:lstStyle/>
        <a:p>
          <a:r>
            <a:rPr lang="en-US" sz="1800">
              <a:solidFill>
                <a:schemeClr val="bg1"/>
              </a:solidFill>
              <a:latin typeface="Arial" panose="020B0604020202020204" pitchFamily="34" charset="0"/>
              <a:cs typeface="Arial" panose="020B0604020202020204" pitchFamily="34" charset="0"/>
            </a:rPr>
            <a:t>docs.microsoft.com</a:t>
          </a:r>
          <a:endParaRPr lang="en-US" sz="1800" dirty="0">
            <a:solidFill>
              <a:schemeClr val="bg1"/>
            </a:solidFill>
            <a:latin typeface="Arial" panose="020B0604020202020204" pitchFamily="34" charset="0"/>
            <a:cs typeface="Arial" panose="020B0604020202020204" pitchFamily="34" charset="0"/>
          </a:endParaRPr>
        </a:p>
      </dgm:t>
    </dgm:pt>
    <dgm:pt modelId="{856D82DF-5B01-4588-BA92-51407C422CF8}" type="parTrans" cxnId="{0C789B63-0EEC-4EB4-A187-E388D5136BAA}">
      <dgm:prSet/>
      <dgm:spPr/>
      <dgm:t>
        <a:bodyPr/>
        <a:lstStyle/>
        <a:p>
          <a:endParaRPr lang="en-US" sz="2400"/>
        </a:p>
      </dgm:t>
    </dgm:pt>
    <dgm:pt modelId="{94C6521C-7DCF-480A-B9A3-612DDC14FF95}" type="sibTrans" cxnId="{0C789B63-0EEC-4EB4-A187-E388D5136BAA}">
      <dgm:prSet/>
      <dgm:spPr/>
      <dgm:t>
        <a:bodyPr/>
        <a:lstStyle/>
        <a:p>
          <a:endParaRPr lang="en-US" sz="2400"/>
        </a:p>
      </dgm:t>
    </dgm:pt>
    <dgm:pt modelId="{F5A9D71E-9A62-42B0-B575-3619230443BB}">
      <dgm:prSet phldrT="[Text]" custT="1"/>
      <dgm:spPr>
        <a:solidFill>
          <a:srgbClr val="009BDE"/>
        </a:solidFill>
      </dgm:spPr>
      <dgm:t>
        <a:bodyPr/>
        <a:lstStyle/>
        <a:p>
          <a:r>
            <a:rPr lang="en-US" sz="1800">
              <a:solidFill>
                <a:schemeClr val="bg1"/>
              </a:solidFill>
              <a:latin typeface="Arial" panose="020B0604020202020204" pitchFamily="34" charset="0"/>
              <a:cs typeface="Arial" panose="020B0604020202020204" pitchFamily="34" charset="0"/>
            </a:rPr>
            <a:t>docs.microsoft.com</a:t>
          </a:r>
          <a:endParaRPr lang="en-US" sz="1800" dirty="0">
            <a:solidFill>
              <a:schemeClr val="bg1"/>
            </a:solidFill>
            <a:latin typeface="Arial" panose="020B0604020202020204" pitchFamily="34" charset="0"/>
            <a:cs typeface="Arial" panose="020B0604020202020204" pitchFamily="34" charset="0"/>
          </a:endParaRPr>
        </a:p>
      </dgm:t>
    </dgm:pt>
    <dgm:pt modelId="{13CA431D-132E-42F7-81EF-88161F451D08}" type="parTrans" cxnId="{A00662CB-E3C2-44B5-B4A3-6B3282F66AE6}">
      <dgm:prSet/>
      <dgm:spPr/>
      <dgm:t>
        <a:bodyPr/>
        <a:lstStyle/>
        <a:p>
          <a:endParaRPr lang="en-US" sz="2400"/>
        </a:p>
      </dgm:t>
    </dgm:pt>
    <dgm:pt modelId="{7AA5D5ED-7D06-4462-872D-8B38E46BD524}" type="sibTrans" cxnId="{A00662CB-E3C2-44B5-B4A3-6B3282F66AE6}">
      <dgm:prSet/>
      <dgm:spPr/>
      <dgm:t>
        <a:bodyPr/>
        <a:lstStyle/>
        <a:p>
          <a:endParaRPr lang="en-US" sz="2400"/>
        </a:p>
      </dgm:t>
    </dgm:pt>
    <dgm:pt modelId="{B872FA62-D57C-4102-813C-3A5CCC9B8237}">
      <dgm:prSet phldrT="[Text]" custT="1"/>
      <dgm:spPr>
        <a:solidFill>
          <a:srgbClr val="009BDE"/>
        </a:solidFill>
      </dgm:spPr>
      <dgm:t>
        <a:bodyPr/>
        <a:lstStyle/>
        <a:p>
          <a:r>
            <a:rPr lang="en-US" sz="1800">
              <a:solidFill>
                <a:schemeClr val="bg1"/>
              </a:solidFill>
              <a:latin typeface="Arial" panose="020B0604020202020204" pitchFamily="34" charset="0"/>
              <a:cs typeface="Arial" panose="020B0604020202020204" pitchFamily="34" charset="0"/>
            </a:rPr>
            <a:t>docs.microsoft.com</a:t>
          </a:r>
          <a:endParaRPr lang="en-US" sz="1800" dirty="0">
            <a:solidFill>
              <a:schemeClr val="bg1"/>
            </a:solidFill>
            <a:latin typeface="Arial" panose="020B0604020202020204" pitchFamily="34" charset="0"/>
            <a:cs typeface="Arial" panose="020B0604020202020204" pitchFamily="34" charset="0"/>
          </a:endParaRPr>
        </a:p>
      </dgm:t>
    </dgm:pt>
    <dgm:pt modelId="{8C20AD2A-63C7-4479-A5F7-5D8A75FCA428}" type="parTrans" cxnId="{AFDA90BF-3D4F-48D6-B069-E7A8E7DA1502}">
      <dgm:prSet/>
      <dgm:spPr/>
      <dgm:t>
        <a:bodyPr/>
        <a:lstStyle/>
        <a:p>
          <a:endParaRPr lang="en-US" sz="2400"/>
        </a:p>
      </dgm:t>
    </dgm:pt>
    <dgm:pt modelId="{DFB3B3DC-4F53-46D8-80D4-B9474B2E3242}" type="sibTrans" cxnId="{AFDA90BF-3D4F-48D6-B069-E7A8E7DA1502}">
      <dgm:prSet/>
      <dgm:spPr/>
      <dgm:t>
        <a:bodyPr/>
        <a:lstStyle/>
        <a:p>
          <a:endParaRPr lang="en-US" sz="2400"/>
        </a:p>
      </dgm:t>
    </dgm:pt>
    <dgm:pt modelId="{40F4ACC4-E838-40FC-92FB-3017AC0AE65E}">
      <dgm:prSet phldrT="[Text]" custT="1"/>
      <dgm:spPr>
        <a:solidFill>
          <a:srgbClr val="009BDE"/>
        </a:solidFill>
      </dgm:spPr>
      <dgm:t>
        <a:bodyPr/>
        <a:lstStyle/>
        <a:p>
          <a:r>
            <a:rPr lang="en-US" sz="1800">
              <a:solidFill>
                <a:schemeClr val="bg1"/>
              </a:solidFill>
              <a:latin typeface="Arial" panose="020B0604020202020204" pitchFamily="34" charset="0"/>
              <a:cs typeface="Arial" panose="020B0604020202020204" pitchFamily="34" charset="0"/>
            </a:rPr>
            <a:t>docs.microsoft.com</a:t>
          </a:r>
          <a:endParaRPr lang="en-US" sz="1800" dirty="0">
            <a:solidFill>
              <a:schemeClr val="bg1"/>
            </a:solidFill>
            <a:latin typeface="Arial" panose="020B0604020202020204" pitchFamily="34" charset="0"/>
            <a:cs typeface="Arial" panose="020B0604020202020204" pitchFamily="34" charset="0"/>
          </a:endParaRPr>
        </a:p>
      </dgm:t>
    </dgm:pt>
    <dgm:pt modelId="{86D2D7C3-9D3A-4B62-A89C-2579C6B2D7E5}" type="parTrans" cxnId="{BC274455-B67C-4FCF-BC5C-478AFD9CA322}">
      <dgm:prSet/>
      <dgm:spPr/>
      <dgm:t>
        <a:bodyPr/>
        <a:lstStyle/>
        <a:p>
          <a:endParaRPr lang="en-US" sz="2400"/>
        </a:p>
      </dgm:t>
    </dgm:pt>
    <dgm:pt modelId="{17CD6BFF-26D6-4028-820F-3AFA84B0788C}" type="sibTrans" cxnId="{BC274455-B67C-4FCF-BC5C-478AFD9CA322}">
      <dgm:prSet/>
      <dgm:spPr/>
      <dgm:t>
        <a:bodyPr/>
        <a:lstStyle/>
        <a:p>
          <a:endParaRPr lang="en-US" sz="2400"/>
        </a:p>
      </dgm:t>
    </dgm:pt>
    <dgm:pt modelId="{209423F3-B74E-4435-B698-99C086FCB8F6}" type="pres">
      <dgm:prSet presAssocID="{6F46B9E6-C11D-4F03-9B21-D954F1D818E5}" presName="Name0" presStyleCnt="0">
        <dgm:presLayoutVars>
          <dgm:chPref val="3"/>
          <dgm:dir/>
          <dgm:animLvl val="lvl"/>
          <dgm:resizeHandles/>
        </dgm:presLayoutVars>
      </dgm:prSet>
      <dgm:spPr/>
    </dgm:pt>
    <dgm:pt modelId="{6948848E-8BF0-4D8E-8E56-EDEFDA7C7D7A}" type="pres">
      <dgm:prSet presAssocID="{B5AB264E-A6B4-43E3-A5BF-A4BE4FF6646B}" presName="horFlow" presStyleCnt="0"/>
      <dgm:spPr/>
    </dgm:pt>
    <dgm:pt modelId="{9783ED20-1250-468C-9454-B15AF7501B73}" type="pres">
      <dgm:prSet presAssocID="{B5AB264E-A6B4-43E3-A5BF-A4BE4FF6646B}" presName="bigChev" presStyleLbl="node1" presStyleIdx="0" presStyleCnt="5"/>
      <dgm:spPr/>
    </dgm:pt>
    <dgm:pt modelId="{79AB82BC-12ED-4126-808E-3343BBE9C16D}" type="pres">
      <dgm:prSet presAssocID="{731A8202-A9B8-4F0C-995F-4AC5E297E9CB}" presName="parTrans" presStyleCnt="0"/>
      <dgm:spPr/>
    </dgm:pt>
    <dgm:pt modelId="{3CE4FD7C-BE0F-45D6-B3EA-FF74F9EC50E2}" type="pres">
      <dgm:prSet presAssocID="{31FA30EB-1996-4021-8002-55632D05DFA7}" presName="node" presStyleLbl="alignAccFollowNode1" presStyleIdx="0" presStyleCnt="20">
        <dgm:presLayoutVars>
          <dgm:bulletEnabled val="1"/>
        </dgm:presLayoutVars>
      </dgm:prSet>
      <dgm:spPr/>
    </dgm:pt>
    <dgm:pt modelId="{0F4395B4-FB2F-42F0-A210-C5CD552E1449}" type="pres">
      <dgm:prSet presAssocID="{48EA1FBB-3793-49D1-9B17-DBC819CB554C}" presName="sibTrans" presStyleCnt="0"/>
      <dgm:spPr/>
    </dgm:pt>
    <dgm:pt modelId="{16716DFB-2375-4271-A954-DCBBED5004BC}" type="pres">
      <dgm:prSet presAssocID="{AB021F5C-96D7-4AFE-92C3-3DA4BB88A156}" presName="node" presStyleLbl="alignAccFollowNode1" presStyleIdx="1" presStyleCnt="20">
        <dgm:presLayoutVars>
          <dgm:bulletEnabled val="1"/>
        </dgm:presLayoutVars>
      </dgm:prSet>
      <dgm:spPr/>
    </dgm:pt>
    <dgm:pt modelId="{DC1DC292-DB27-46ED-857B-B034519C5646}" type="pres">
      <dgm:prSet presAssocID="{AC3B11E2-8F70-45B4-98A4-0564D69EF18F}" presName="sibTrans" presStyleCnt="0"/>
      <dgm:spPr/>
    </dgm:pt>
    <dgm:pt modelId="{813DE231-5BF1-4BC7-992B-16235D426046}" type="pres">
      <dgm:prSet presAssocID="{06867497-4292-44A0-AA72-03E229580A8E}" presName="node" presStyleLbl="alignAccFollowNode1" presStyleIdx="2" presStyleCnt="20">
        <dgm:presLayoutVars>
          <dgm:bulletEnabled val="1"/>
        </dgm:presLayoutVars>
      </dgm:prSet>
      <dgm:spPr/>
    </dgm:pt>
    <dgm:pt modelId="{99FF685A-3B90-4A04-BE57-2F0432C348A2}" type="pres">
      <dgm:prSet presAssocID="{D5DED1EB-95D6-4842-868B-0B295029DF2A}" presName="sibTrans" presStyleCnt="0"/>
      <dgm:spPr/>
    </dgm:pt>
    <dgm:pt modelId="{77DA67F8-942E-4DCC-9FE8-F75F65BBD5F5}" type="pres">
      <dgm:prSet presAssocID="{3EC11FD6-455F-4782-814D-008D2847C46D}" presName="node" presStyleLbl="alignAccFollowNode1" presStyleIdx="3" presStyleCnt="20" custScaleX="138905">
        <dgm:presLayoutVars>
          <dgm:bulletEnabled val="1"/>
        </dgm:presLayoutVars>
      </dgm:prSet>
      <dgm:spPr/>
    </dgm:pt>
    <dgm:pt modelId="{E692F96E-3AD4-48AB-ACF5-2DED6999272F}" type="pres">
      <dgm:prSet presAssocID="{B5AB264E-A6B4-43E3-A5BF-A4BE4FF6646B}" presName="vSp" presStyleCnt="0"/>
      <dgm:spPr/>
    </dgm:pt>
    <dgm:pt modelId="{CD10C7D4-F73E-49EB-83A5-7DDD49B272E8}" type="pres">
      <dgm:prSet presAssocID="{3BA67F05-DDC3-494B-B79B-8CD91EC2E6D8}" presName="horFlow" presStyleCnt="0"/>
      <dgm:spPr/>
    </dgm:pt>
    <dgm:pt modelId="{18AD7CDF-8DBF-4B9F-9F28-25E3423A68B7}" type="pres">
      <dgm:prSet presAssocID="{3BA67F05-DDC3-494B-B79B-8CD91EC2E6D8}" presName="bigChev" presStyleLbl="node1" presStyleIdx="1" presStyleCnt="5"/>
      <dgm:spPr/>
    </dgm:pt>
    <dgm:pt modelId="{3DD45A08-7D2B-4665-B139-52D6406472E6}" type="pres">
      <dgm:prSet presAssocID="{90D49FD9-389C-4DCD-8236-33776B96B835}" presName="parTrans" presStyleCnt="0"/>
      <dgm:spPr/>
    </dgm:pt>
    <dgm:pt modelId="{11865CE3-E764-433D-8621-E7C0E49B0457}" type="pres">
      <dgm:prSet presAssocID="{F829EA92-F898-4562-8079-233980F8BFA5}" presName="node" presStyleLbl="alignAccFollowNode1" presStyleIdx="4" presStyleCnt="20">
        <dgm:presLayoutVars>
          <dgm:bulletEnabled val="1"/>
        </dgm:presLayoutVars>
      </dgm:prSet>
      <dgm:spPr/>
    </dgm:pt>
    <dgm:pt modelId="{55105E81-F32E-4184-A1B8-AA31FF50A645}" type="pres">
      <dgm:prSet presAssocID="{2C978667-C065-434D-9ADE-B4EC97CC746A}" presName="sibTrans" presStyleCnt="0"/>
      <dgm:spPr/>
    </dgm:pt>
    <dgm:pt modelId="{37EB8140-DB2E-4F78-AE1E-1B0996904C21}" type="pres">
      <dgm:prSet presAssocID="{19B35683-EB6A-4EBF-8F81-7DA8E085577C}" presName="node" presStyleLbl="alignAccFollowNode1" presStyleIdx="5" presStyleCnt="20">
        <dgm:presLayoutVars>
          <dgm:bulletEnabled val="1"/>
        </dgm:presLayoutVars>
      </dgm:prSet>
      <dgm:spPr/>
    </dgm:pt>
    <dgm:pt modelId="{F505FA8E-0314-4A34-8859-8F34AA6C9687}" type="pres">
      <dgm:prSet presAssocID="{A04F48F4-66F7-43CA-822B-5F1662840E69}" presName="sibTrans" presStyleCnt="0"/>
      <dgm:spPr/>
    </dgm:pt>
    <dgm:pt modelId="{BC321B85-5726-4C10-9E9E-48ABCBBE24B9}" type="pres">
      <dgm:prSet presAssocID="{E3463943-698C-4D64-958A-FA87AE7D5ABC}" presName="node" presStyleLbl="alignAccFollowNode1" presStyleIdx="6" presStyleCnt="20">
        <dgm:presLayoutVars>
          <dgm:bulletEnabled val="1"/>
        </dgm:presLayoutVars>
      </dgm:prSet>
      <dgm:spPr/>
    </dgm:pt>
    <dgm:pt modelId="{17998B3A-8E29-4BFA-ABD0-5C4BA4E737BF}" type="pres">
      <dgm:prSet presAssocID="{0AF0BA04-BB04-48F9-83F1-398C0BFC9F92}" presName="sibTrans" presStyleCnt="0"/>
      <dgm:spPr/>
    </dgm:pt>
    <dgm:pt modelId="{34E441AD-0648-416C-AD9A-9C0AC419AD43}" type="pres">
      <dgm:prSet presAssocID="{17CBED66-8226-422C-AE39-4A4F356DD0F7}" presName="node" presStyleLbl="alignAccFollowNode1" presStyleIdx="7" presStyleCnt="20" custScaleX="138905">
        <dgm:presLayoutVars>
          <dgm:bulletEnabled val="1"/>
        </dgm:presLayoutVars>
      </dgm:prSet>
      <dgm:spPr/>
    </dgm:pt>
    <dgm:pt modelId="{2211B353-6CCA-4E3F-BCC3-12D9F04201C1}" type="pres">
      <dgm:prSet presAssocID="{3BA67F05-DDC3-494B-B79B-8CD91EC2E6D8}" presName="vSp" presStyleCnt="0"/>
      <dgm:spPr/>
    </dgm:pt>
    <dgm:pt modelId="{829FED23-9811-458E-BC47-3AD0C304A048}" type="pres">
      <dgm:prSet presAssocID="{5D95D482-2F9D-40FE-8DCB-E67B683A0206}" presName="horFlow" presStyleCnt="0"/>
      <dgm:spPr/>
    </dgm:pt>
    <dgm:pt modelId="{58677C8C-9338-4853-A91A-896E3692B622}" type="pres">
      <dgm:prSet presAssocID="{5D95D482-2F9D-40FE-8DCB-E67B683A0206}" presName="bigChev" presStyleLbl="node1" presStyleIdx="2" presStyleCnt="5"/>
      <dgm:spPr/>
    </dgm:pt>
    <dgm:pt modelId="{75785E6E-8C2F-4C27-A2CB-36BE8EFDFB90}" type="pres">
      <dgm:prSet presAssocID="{0649F408-1EFA-4212-A5FC-B9E4A9B3F754}" presName="parTrans" presStyleCnt="0"/>
      <dgm:spPr/>
    </dgm:pt>
    <dgm:pt modelId="{424ACF01-AF77-4E36-8466-EDE7FAA48ED1}" type="pres">
      <dgm:prSet presAssocID="{AAEDE608-267C-4DD3-8B93-EFC467F38334}" presName="node" presStyleLbl="alignAccFollowNode1" presStyleIdx="8" presStyleCnt="20">
        <dgm:presLayoutVars>
          <dgm:bulletEnabled val="1"/>
        </dgm:presLayoutVars>
      </dgm:prSet>
      <dgm:spPr/>
    </dgm:pt>
    <dgm:pt modelId="{77EB4363-CED2-4EA4-8D30-A7AEACD54649}" type="pres">
      <dgm:prSet presAssocID="{E0DAA7EE-F5A9-469F-BC01-774FBB341184}" presName="sibTrans" presStyleCnt="0"/>
      <dgm:spPr/>
    </dgm:pt>
    <dgm:pt modelId="{9530D8ED-0A2B-4228-8C9A-8D2BB914E3C5}" type="pres">
      <dgm:prSet presAssocID="{E570CA61-8620-4DDA-9676-5E303CCF9560}" presName="node" presStyleLbl="alignAccFollowNode1" presStyleIdx="9" presStyleCnt="20">
        <dgm:presLayoutVars>
          <dgm:bulletEnabled val="1"/>
        </dgm:presLayoutVars>
      </dgm:prSet>
      <dgm:spPr/>
    </dgm:pt>
    <dgm:pt modelId="{39003A69-AA93-423D-AAEF-12A32E0C9A5C}" type="pres">
      <dgm:prSet presAssocID="{C3CE4682-E137-4403-9526-FBEC1F9CAC78}" presName="sibTrans" presStyleCnt="0"/>
      <dgm:spPr/>
    </dgm:pt>
    <dgm:pt modelId="{E36E28E9-F76D-413B-9D08-CE9EEFC2E1C1}" type="pres">
      <dgm:prSet presAssocID="{3A09EF70-E528-4434-B207-3C5388BDAB83}" presName="node" presStyleLbl="alignAccFollowNode1" presStyleIdx="10" presStyleCnt="20">
        <dgm:presLayoutVars>
          <dgm:bulletEnabled val="1"/>
        </dgm:presLayoutVars>
      </dgm:prSet>
      <dgm:spPr/>
    </dgm:pt>
    <dgm:pt modelId="{492985D1-DD01-4DD0-A59E-6E6095AC7B93}" type="pres">
      <dgm:prSet presAssocID="{161FF1A1-64EF-4554-967B-0AC149444A6F}" presName="sibTrans" presStyleCnt="0"/>
      <dgm:spPr/>
    </dgm:pt>
    <dgm:pt modelId="{CD55DF26-56EF-4071-861B-ABFE16FB9E74}" type="pres">
      <dgm:prSet presAssocID="{F5A9D71E-9A62-42B0-B575-3619230443BB}" presName="node" presStyleLbl="alignAccFollowNode1" presStyleIdx="11" presStyleCnt="20" custScaleX="138905">
        <dgm:presLayoutVars>
          <dgm:bulletEnabled val="1"/>
        </dgm:presLayoutVars>
      </dgm:prSet>
      <dgm:spPr/>
    </dgm:pt>
    <dgm:pt modelId="{91D4CB34-DF4C-4F2B-AB04-D9FE5BFB4938}" type="pres">
      <dgm:prSet presAssocID="{5D95D482-2F9D-40FE-8DCB-E67B683A0206}" presName="vSp" presStyleCnt="0"/>
      <dgm:spPr/>
    </dgm:pt>
    <dgm:pt modelId="{9806FC60-31E5-4D2D-AA83-0557380C3662}" type="pres">
      <dgm:prSet presAssocID="{80C153A8-8F8C-491E-843B-ED6E50418B2C}" presName="horFlow" presStyleCnt="0"/>
      <dgm:spPr/>
    </dgm:pt>
    <dgm:pt modelId="{591B7260-6648-4DC6-B6B6-7536D0CF21CB}" type="pres">
      <dgm:prSet presAssocID="{80C153A8-8F8C-491E-843B-ED6E50418B2C}" presName="bigChev" presStyleLbl="node1" presStyleIdx="3" presStyleCnt="5"/>
      <dgm:spPr/>
    </dgm:pt>
    <dgm:pt modelId="{5A529691-925D-4C8D-A812-9CE623039B82}" type="pres">
      <dgm:prSet presAssocID="{A295DD90-8697-42DA-935B-4B54E6780A10}" presName="parTrans" presStyleCnt="0"/>
      <dgm:spPr/>
    </dgm:pt>
    <dgm:pt modelId="{BCCF495F-AD28-4722-B463-31EB60BFA245}" type="pres">
      <dgm:prSet presAssocID="{B649FC9E-16CB-47EE-A406-49AE6DE421CB}" presName="node" presStyleLbl="alignAccFollowNode1" presStyleIdx="12" presStyleCnt="20">
        <dgm:presLayoutVars>
          <dgm:bulletEnabled val="1"/>
        </dgm:presLayoutVars>
      </dgm:prSet>
      <dgm:spPr/>
    </dgm:pt>
    <dgm:pt modelId="{D0AE2EE6-6F1F-48C8-8731-3959CBC14750}" type="pres">
      <dgm:prSet presAssocID="{22A72FAE-64F0-43EF-BE11-7B2491E30A64}" presName="sibTrans" presStyleCnt="0"/>
      <dgm:spPr/>
    </dgm:pt>
    <dgm:pt modelId="{D616B2F0-79FA-4925-8FC5-549E3AB05328}" type="pres">
      <dgm:prSet presAssocID="{2C8A8161-324C-44E9-B503-38CE2F2C7F04}" presName="node" presStyleLbl="alignAccFollowNode1" presStyleIdx="13" presStyleCnt="20">
        <dgm:presLayoutVars>
          <dgm:bulletEnabled val="1"/>
        </dgm:presLayoutVars>
      </dgm:prSet>
      <dgm:spPr/>
    </dgm:pt>
    <dgm:pt modelId="{1897E5F0-5EDC-410C-A56C-77FBEE909B40}" type="pres">
      <dgm:prSet presAssocID="{D71A4E70-B9DD-48DC-ADEF-ED808D33B463}" presName="sibTrans" presStyleCnt="0"/>
      <dgm:spPr/>
    </dgm:pt>
    <dgm:pt modelId="{6BB2D558-55AB-469C-BC12-EEF661BD0C37}" type="pres">
      <dgm:prSet presAssocID="{82BF6E2B-0474-48E8-B6F9-B8AAEE4AF75F}" presName="node" presStyleLbl="alignAccFollowNode1" presStyleIdx="14" presStyleCnt="20">
        <dgm:presLayoutVars>
          <dgm:bulletEnabled val="1"/>
        </dgm:presLayoutVars>
      </dgm:prSet>
      <dgm:spPr/>
    </dgm:pt>
    <dgm:pt modelId="{4919CD7D-BF7F-45DF-B50E-62E2283BE3B3}" type="pres">
      <dgm:prSet presAssocID="{EDD10347-2FB2-4819-AF9B-A23C753CEF7E}" presName="sibTrans" presStyleCnt="0"/>
      <dgm:spPr/>
    </dgm:pt>
    <dgm:pt modelId="{70D59B96-BF92-4570-86B5-29C4374CF06C}" type="pres">
      <dgm:prSet presAssocID="{B872FA62-D57C-4102-813C-3A5CCC9B8237}" presName="node" presStyleLbl="alignAccFollowNode1" presStyleIdx="15" presStyleCnt="20" custScaleX="138905">
        <dgm:presLayoutVars>
          <dgm:bulletEnabled val="1"/>
        </dgm:presLayoutVars>
      </dgm:prSet>
      <dgm:spPr/>
    </dgm:pt>
    <dgm:pt modelId="{6185DEFA-E265-4762-9921-BCED35072814}" type="pres">
      <dgm:prSet presAssocID="{80C153A8-8F8C-491E-843B-ED6E50418B2C}" presName="vSp" presStyleCnt="0"/>
      <dgm:spPr/>
    </dgm:pt>
    <dgm:pt modelId="{2A7C5350-5E53-4EFF-94BB-3E2ADD5D2BD7}" type="pres">
      <dgm:prSet presAssocID="{B3C85AEC-401C-45A2-84F1-20C04E82C2C1}" presName="horFlow" presStyleCnt="0"/>
      <dgm:spPr/>
    </dgm:pt>
    <dgm:pt modelId="{17D2D9EB-BFD9-48C8-9998-CE18D49B6BA4}" type="pres">
      <dgm:prSet presAssocID="{B3C85AEC-401C-45A2-84F1-20C04E82C2C1}" presName="bigChev" presStyleLbl="node1" presStyleIdx="4" presStyleCnt="5"/>
      <dgm:spPr/>
    </dgm:pt>
    <dgm:pt modelId="{E076D460-70E4-4F4F-97B6-65F99B98050D}" type="pres">
      <dgm:prSet presAssocID="{192BDF93-1E7A-4EA0-BBEE-C772E5DD1515}" presName="parTrans" presStyleCnt="0"/>
      <dgm:spPr/>
    </dgm:pt>
    <dgm:pt modelId="{5A098AA9-6C97-4E36-91E4-D6CDD7F5A78C}" type="pres">
      <dgm:prSet presAssocID="{5420CA63-BBA5-4F8F-90B8-DD782320876D}" presName="node" presStyleLbl="alignAccFollowNode1" presStyleIdx="16" presStyleCnt="20">
        <dgm:presLayoutVars>
          <dgm:bulletEnabled val="1"/>
        </dgm:presLayoutVars>
      </dgm:prSet>
      <dgm:spPr/>
    </dgm:pt>
    <dgm:pt modelId="{5A3F1CE3-FE34-400C-AEAA-1361922C3B3C}" type="pres">
      <dgm:prSet presAssocID="{8587D74B-5EC3-4C4B-A1E3-44F075C30FFD}" presName="sibTrans" presStyleCnt="0"/>
      <dgm:spPr/>
    </dgm:pt>
    <dgm:pt modelId="{E3887B08-B225-4A61-9060-BBB9345B4AAF}" type="pres">
      <dgm:prSet presAssocID="{252AE80F-A01D-441C-86B8-4058535E593A}" presName="node" presStyleLbl="alignAccFollowNode1" presStyleIdx="17" presStyleCnt="20">
        <dgm:presLayoutVars>
          <dgm:bulletEnabled val="1"/>
        </dgm:presLayoutVars>
      </dgm:prSet>
      <dgm:spPr/>
    </dgm:pt>
    <dgm:pt modelId="{4F6D3536-D817-4EA5-8803-E247EF4626DB}" type="pres">
      <dgm:prSet presAssocID="{1FF0C3FF-EF5C-4733-9DEA-37B4B00CB930}" presName="sibTrans" presStyleCnt="0"/>
      <dgm:spPr/>
    </dgm:pt>
    <dgm:pt modelId="{23FA6964-2B26-4904-8991-4C2D92FBEAF9}" type="pres">
      <dgm:prSet presAssocID="{E093EC24-8376-4156-B48D-591366556FF7}" presName="node" presStyleLbl="alignAccFollowNode1" presStyleIdx="18" presStyleCnt="20">
        <dgm:presLayoutVars>
          <dgm:bulletEnabled val="1"/>
        </dgm:presLayoutVars>
      </dgm:prSet>
      <dgm:spPr/>
    </dgm:pt>
    <dgm:pt modelId="{302757AB-5F4E-4E71-B2A4-BEC16412A951}" type="pres">
      <dgm:prSet presAssocID="{521521C6-E9F4-46CD-9E2A-CC4B9BE9A232}" presName="sibTrans" presStyleCnt="0"/>
      <dgm:spPr/>
    </dgm:pt>
    <dgm:pt modelId="{D75551A0-3612-477A-ACC8-6AA9E1E72634}" type="pres">
      <dgm:prSet presAssocID="{40F4ACC4-E838-40FC-92FB-3017AC0AE65E}" presName="node" presStyleLbl="alignAccFollowNode1" presStyleIdx="19" presStyleCnt="20" custScaleX="138905">
        <dgm:presLayoutVars>
          <dgm:bulletEnabled val="1"/>
        </dgm:presLayoutVars>
      </dgm:prSet>
      <dgm:spPr/>
    </dgm:pt>
  </dgm:ptLst>
  <dgm:cxnLst>
    <dgm:cxn modelId="{0E8C8F03-DF72-4D1F-A81C-8107F575558E}" type="presOf" srcId="{3BA67F05-DDC3-494B-B79B-8CD91EC2E6D8}" destId="{18AD7CDF-8DBF-4B9F-9F28-25E3423A68B7}" srcOrd="0" destOrd="0" presId="urn:microsoft.com/office/officeart/2005/8/layout/lProcess3"/>
    <dgm:cxn modelId="{20FD4A04-54AD-4E17-81A9-F0A4FFDA972E}" type="presOf" srcId="{E3463943-698C-4D64-958A-FA87AE7D5ABC}" destId="{BC321B85-5726-4C10-9E9E-48ABCBBE24B9}" srcOrd="0" destOrd="0" presId="urn:microsoft.com/office/officeart/2005/8/layout/lProcess3"/>
    <dgm:cxn modelId="{12550C12-29D8-4621-A3E6-8815346EC96E}" srcId="{B5AB264E-A6B4-43E3-A5BF-A4BE4FF6646B}" destId="{06867497-4292-44A0-AA72-03E229580A8E}" srcOrd="2" destOrd="0" parTransId="{8A3D9DA2-81B2-4460-B303-0866A58C2782}" sibTransId="{D5DED1EB-95D6-4842-868B-0B295029DF2A}"/>
    <dgm:cxn modelId="{BC0C3D15-6429-417D-9B9F-52E88E9718A9}" srcId="{3BA67F05-DDC3-494B-B79B-8CD91EC2E6D8}" destId="{19B35683-EB6A-4EBF-8F81-7DA8E085577C}" srcOrd="1" destOrd="0" parTransId="{25FE883F-11EE-438A-A508-508AAA80FC20}" sibTransId="{A04F48F4-66F7-43CA-822B-5F1662840E69}"/>
    <dgm:cxn modelId="{D1297F1F-53CA-4848-A93D-6E91973C70CD}" type="presOf" srcId="{E570CA61-8620-4DDA-9676-5E303CCF9560}" destId="{9530D8ED-0A2B-4228-8C9A-8D2BB914E3C5}" srcOrd="0" destOrd="0" presId="urn:microsoft.com/office/officeart/2005/8/layout/lProcess3"/>
    <dgm:cxn modelId="{1D0B5F23-75BD-4A0D-AFAB-548B8A22CDDB}" srcId="{B3C85AEC-401C-45A2-84F1-20C04E82C2C1}" destId="{E093EC24-8376-4156-B48D-591366556FF7}" srcOrd="2" destOrd="0" parTransId="{F49A92A3-236D-40EF-8620-9909B82B0558}" sibTransId="{521521C6-E9F4-46CD-9E2A-CC4B9BE9A232}"/>
    <dgm:cxn modelId="{092F8626-7D37-465F-BBA9-77637159A02C}" type="presOf" srcId="{40F4ACC4-E838-40FC-92FB-3017AC0AE65E}" destId="{D75551A0-3612-477A-ACC8-6AA9E1E72634}" srcOrd="0" destOrd="0" presId="urn:microsoft.com/office/officeart/2005/8/layout/lProcess3"/>
    <dgm:cxn modelId="{FD1C352C-253A-42CB-9450-648ADF8FDD10}" srcId="{3BA67F05-DDC3-494B-B79B-8CD91EC2E6D8}" destId="{E3463943-698C-4D64-958A-FA87AE7D5ABC}" srcOrd="2" destOrd="0" parTransId="{A72E74B5-47A0-4D1D-BC4E-9B4A3C9CC6B9}" sibTransId="{0AF0BA04-BB04-48F9-83F1-398C0BFC9F92}"/>
    <dgm:cxn modelId="{81ED0D31-DB3D-40F3-B5E7-85BD64404931}" type="presOf" srcId="{B3C85AEC-401C-45A2-84F1-20C04E82C2C1}" destId="{17D2D9EB-BFD9-48C8-9998-CE18D49B6BA4}" srcOrd="0" destOrd="0" presId="urn:microsoft.com/office/officeart/2005/8/layout/lProcess3"/>
    <dgm:cxn modelId="{FE412631-59F2-46E3-AA8C-90C926583DEC}" srcId="{5D95D482-2F9D-40FE-8DCB-E67B683A0206}" destId="{3A09EF70-E528-4434-B207-3C5388BDAB83}" srcOrd="2" destOrd="0" parTransId="{FA5AB328-A7ED-4D02-B64E-F06F694F7DB1}" sibTransId="{161FF1A1-64EF-4554-967B-0AC149444A6F}"/>
    <dgm:cxn modelId="{D8DDA833-08B6-4713-91AF-BC19B69C775D}" srcId="{6F46B9E6-C11D-4F03-9B21-D954F1D818E5}" destId="{B5AB264E-A6B4-43E3-A5BF-A4BE4FF6646B}" srcOrd="0" destOrd="0" parTransId="{48F159A9-658E-410F-9173-25D0AE33D116}" sibTransId="{89A6C04A-826B-4D87-A475-EE2BBB392A4F}"/>
    <dgm:cxn modelId="{E61CF736-405A-456D-8B8D-A62C584EB42F}" type="presOf" srcId="{82BF6E2B-0474-48E8-B6F9-B8AAEE4AF75F}" destId="{6BB2D558-55AB-469C-BC12-EEF661BD0C37}" srcOrd="0" destOrd="0" presId="urn:microsoft.com/office/officeart/2005/8/layout/lProcess3"/>
    <dgm:cxn modelId="{D768A237-B416-4BC3-9B5B-7B7D65386EE9}" srcId="{6F46B9E6-C11D-4F03-9B21-D954F1D818E5}" destId="{B3C85AEC-401C-45A2-84F1-20C04E82C2C1}" srcOrd="4" destOrd="0" parTransId="{75BCB545-3D30-4782-ACCC-F7994741FE58}" sibTransId="{2BAA0D12-7787-4C05-B7CC-62E9AAF67C78}"/>
    <dgm:cxn modelId="{A67EB03D-1337-4660-9C61-D34F5CFCA57B}" type="presOf" srcId="{252AE80F-A01D-441C-86B8-4058535E593A}" destId="{E3887B08-B225-4A61-9060-BBB9345B4AAF}" srcOrd="0" destOrd="0" presId="urn:microsoft.com/office/officeart/2005/8/layout/lProcess3"/>
    <dgm:cxn modelId="{2B82FA4D-B90F-4782-B26B-A34D4DE1B8FE}" srcId="{6F46B9E6-C11D-4F03-9B21-D954F1D818E5}" destId="{80C153A8-8F8C-491E-843B-ED6E50418B2C}" srcOrd="3" destOrd="0" parTransId="{90EEC024-26E0-4352-AECA-441015068B06}" sibTransId="{2D2C2094-07F5-4F32-8CC2-6390FF021774}"/>
    <dgm:cxn modelId="{194FEC4F-E7E4-451F-ACAF-B0CCDB55291F}" srcId="{5D95D482-2F9D-40FE-8DCB-E67B683A0206}" destId="{AAEDE608-267C-4DD3-8B93-EFC467F38334}" srcOrd="0" destOrd="0" parTransId="{0649F408-1EFA-4212-A5FC-B9E4A9B3F754}" sibTransId="{E0DAA7EE-F5A9-469F-BC01-774FBB341184}"/>
    <dgm:cxn modelId="{7104DA51-1E06-4CE8-9661-E5E989F0C960}" type="presOf" srcId="{80C153A8-8F8C-491E-843B-ED6E50418B2C}" destId="{591B7260-6648-4DC6-B6B6-7536D0CF21CB}" srcOrd="0" destOrd="0" presId="urn:microsoft.com/office/officeart/2005/8/layout/lProcess3"/>
    <dgm:cxn modelId="{BC274455-B67C-4FCF-BC5C-478AFD9CA322}" srcId="{B3C85AEC-401C-45A2-84F1-20C04E82C2C1}" destId="{40F4ACC4-E838-40FC-92FB-3017AC0AE65E}" srcOrd="3" destOrd="0" parTransId="{86D2D7C3-9D3A-4B62-A89C-2579C6B2D7E5}" sibTransId="{17CD6BFF-26D6-4028-820F-3AFA84B0788C}"/>
    <dgm:cxn modelId="{0C789B63-0EEC-4EB4-A187-E388D5136BAA}" srcId="{3BA67F05-DDC3-494B-B79B-8CD91EC2E6D8}" destId="{17CBED66-8226-422C-AE39-4A4F356DD0F7}" srcOrd="3" destOrd="0" parTransId="{856D82DF-5B01-4588-BA92-51407C422CF8}" sibTransId="{94C6521C-7DCF-480A-B9A3-612DDC14FF95}"/>
    <dgm:cxn modelId="{B17C9F64-10DF-49F0-B020-8AFFDC5D9AAF}" type="presOf" srcId="{B649FC9E-16CB-47EE-A406-49AE6DE421CB}" destId="{BCCF495F-AD28-4722-B463-31EB60BFA245}" srcOrd="0" destOrd="0" presId="urn:microsoft.com/office/officeart/2005/8/layout/lProcess3"/>
    <dgm:cxn modelId="{95585068-322E-47A7-A525-7EBBCF5CDAD7}" srcId="{B3C85AEC-401C-45A2-84F1-20C04E82C2C1}" destId="{5420CA63-BBA5-4F8F-90B8-DD782320876D}" srcOrd="0" destOrd="0" parTransId="{192BDF93-1E7A-4EA0-BBEE-C772E5DD1515}" sibTransId="{8587D74B-5EC3-4C4B-A1E3-44F075C30FFD}"/>
    <dgm:cxn modelId="{89DF5D71-3AE0-49AD-854D-08462FD83DEA}" srcId="{3BA67F05-DDC3-494B-B79B-8CD91EC2E6D8}" destId="{F829EA92-F898-4562-8079-233980F8BFA5}" srcOrd="0" destOrd="0" parTransId="{90D49FD9-389C-4DCD-8236-33776B96B835}" sibTransId="{2C978667-C065-434D-9ADE-B4EC97CC746A}"/>
    <dgm:cxn modelId="{46420B72-D6FA-4813-B316-E39A76F864E4}" srcId="{B5AB264E-A6B4-43E3-A5BF-A4BE4FF6646B}" destId="{3EC11FD6-455F-4782-814D-008D2847C46D}" srcOrd="3" destOrd="0" parTransId="{A3A7D86D-15AC-4C80-BEDC-3158828B735F}" sibTransId="{AE08E526-446E-4213-A384-91B6E161BAF6}"/>
    <dgm:cxn modelId="{B5E93B74-59F6-423F-A886-F75AC36DC813}" srcId="{B5AB264E-A6B4-43E3-A5BF-A4BE4FF6646B}" destId="{AB021F5C-96D7-4AFE-92C3-3DA4BB88A156}" srcOrd="1" destOrd="0" parTransId="{564FE44A-5082-4FB7-A3E0-8CECCA37954B}" sibTransId="{AC3B11E2-8F70-45B4-98A4-0564D69EF18F}"/>
    <dgm:cxn modelId="{9EB48B75-E68D-4408-A85C-80145D2B5E80}" type="presOf" srcId="{2C8A8161-324C-44E9-B503-38CE2F2C7F04}" destId="{D616B2F0-79FA-4925-8FC5-549E3AB05328}" srcOrd="0" destOrd="0" presId="urn:microsoft.com/office/officeart/2005/8/layout/lProcess3"/>
    <dgm:cxn modelId="{04DE0077-B997-4FA0-9324-BBA24A7EF02D}" type="presOf" srcId="{3EC11FD6-455F-4782-814D-008D2847C46D}" destId="{77DA67F8-942E-4DCC-9FE8-F75F65BBD5F5}" srcOrd="0" destOrd="0" presId="urn:microsoft.com/office/officeart/2005/8/layout/lProcess3"/>
    <dgm:cxn modelId="{40DF717D-1A3A-4ABB-BDA3-EA0B338BB6C3}" srcId="{80C153A8-8F8C-491E-843B-ED6E50418B2C}" destId="{82BF6E2B-0474-48E8-B6F9-B8AAEE4AF75F}" srcOrd="2" destOrd="0" parTransId="{E94435B4-24B1-40E2-914B-A85D6653033C}" sibTransId="{EDD10347-2FB2-4819-AF9B-A23C753CEF7E}"/>
    <dgm:cxn modelId="{C27A5985-B08C-4F1C-B45F-13BD469826AB}" type="presOf" srcId="{19B35683-EB6A-4EBF-8F81-7DA8E085577C}" destId="{37EB8140-DB2E-4F78-AE1E-1B0996904C21}" srcOrd="0" destOrd="0" presId="urn:microsoft.com/office/officeart/2005/8/layout/lProcess3"/>
    <dgm:cxn modelId="{A164CB98-DBCE-4A96-88AC-A55812EB8492}" srcId="{80C153A8-8F8C-491E-843B-ED6E50418B2C}" destId="{2C8A8161-324C-44E9-B503-38CE2F2C7F04}" srcOrd="1" destOrd="0" parTransId="{06EB3ACA-39F9-403C-8F80-848518492DD2}" sibTransId="{D71A4E70-B9DD-48DC-ADEF-ED808D33B463}"/>
    <dgm:cxn modelId="{845F2899-908A-46F0-A290-39F03F00DC2E}" type="presOf" srcId="{17CBED66-8226-422C-AE39-4A4F356DD0F7}" destId="{34E441AD-0648-416C-AD9A-9C0AC419AD43}" srcOrd="0" destOrd="0" presId="urn:microsoft.com/office/officeart/2005/8/layout/lProcess3"/>
    <dgm:cxn modelId="{A341959D-A47E-494C-A54E-BF87B1F5E9D8}" srcId="{B5AB264E-A6B4-43E3-A5BF-A4BE4FF6646B}" destId="{31FA30EB-1996-4021-8002-55632D05DFA7}" srcOrd="0" destOrd="0" parTransId="{731A8202-A9B8-4F0C-995F-4AC5E297E9CB}" sibTransId="{48EA1FBB-3793-49D1-9B17-DBC819CB554C}"/>
    <dgm:cxn modelId="{289CCA9F-0C47-4B34-BE3A-1103CFBB8C53}" srcId="{80C153A8-8F8C-491E-843B-ED6E50418B2C}" destId="{B649FC9E-16CB-47EE-A406-49AE6DE421CB}" srcOrd="0" destOrd="0" parTransId="{A295DD90-8697-42DA-935B-4B54E6780A10}" sibTransId="{22A72FAE-64F0-43EF-BE11-7B2491E30A64}"/>
    <dgm:cxn modelId="{650EB8A0-AE1D-4BA6-8BB5-BC605544D7A9}" type="presOf" srcId="{B5AB264E-A6B4-43E3-A5BF-A4BE4FF6646B}" destId="{9783ED20-1250-468C-9454-B15AF7501B73}" srcOrd="0" destOrd="0" presId="urn:microsoft.com/office/officeart/2005/8/layout/lProcess3"/>
    <dgm:cxn modelId="{9202F1A0-CBEA-4D50-817B-A02BC99EF3E9}" type="presOf" srcId="{6F46B9E6-C11D-4F03-9B21-D954F1D818E5}" destId="{209423F3-B74E-4435-B698-99C086FCB8F6}" srcOrd="0" destOrd="0" presId="urn:microsoft.com/office/officeart/2005/8/layout/lProcess3"/>
    <dgm:cxn modelId="{D5FDA5A3-00F5-42A0-B84F-A5E15BA5B53C}" srcId="{6F46B9E6-C11D-4F03-9B21-D954F1D818E5}" destId="{3BA67F05-DDC3-494B-B79B-8CD91EC2E6D8}" srcOrd="1" destOrd="0" parTransId="{2B5D691B-FA99-412C-8B8B-2491066D3C19}" sibTransId="{7B94BF45-3BB5-48C9-8EC8-DBD188775B00}"/>
    <dgm:cxn modelId="{357920A7-5A55-44D2-8F2B-4A30B8F23F87}" srcId="{6F46B9E6-C11D-4F03-9B21-D954F1D818E5}" destId="{5D95D482-2F9D-40FE-8DCB-E67B683A0206}" srcOrd="2" destOrd="0" parTransId="{0B23634F-B247-4BFE-8008-7D239A5F2874}" sibTransId="{A414DAF3-07D3-49FC-8E9E-5B556339FFE9}"/>
    <dgm:cxn modelId="{FA6988A8-DF45-4085-8CA3-A666E3D0FFBC}" type="presOf" srcId="{F829EA92-F898-4562-8079-233980F8BFA5}" destId="{11865CE3-E764-433D-8621-E7C0E49B0457}" srcOrd="0" destOrd="0" presId="urn:microsoft.com/office/officeart/2005/8/layout/lProcess3"/>
    <dgm:cxn modelId="{EC65B0AD-1195-4AA7-8E5E-9612DAA5DEDF}" type="presOf" srcId="{B872FA62-D57C-4102-813C-3A5CCC9B8237}" destId="{70D59B96-BF92-4570-86B5-29C4374CF06C}" srcOrd="0" destOrd="0" presId="urn:microsoft.com/office/officeart/2005/8/layout/lProcess3"/>
    <dgm:cxn modelId="{37D3B6AD-9C97-4A6E-BF3F-AAB357D499EE}" type="presOf" srcId="{E093EC24-8376-4156-B48D-591366556FF7}" destId="{23FA6964-2B26-4904-8991-4C2D92FBEAF9}" srcOrd="0" destOrd="0" presId="urn:microsoft.com/office/officeart/2005/8/layout/lProcess3"/>
    <dgm:cxn modelId="{F763EBAD-47CC-4B11-8881-1F9533273B32}" srcId="{5D95D482-2F9D-40FE-8DCB-E67B683A0206}" destId="{E570CA61-8620-4DDA-9676-5E303CCF9560}" srcOrd="1" destOrd="0" parTransId="{D82AF7D7-5166-4DB7-945E-0FD05DE415AC}" sibTransId="{C3CE4682-E137-4403-9526-FBEC1F9CAC78}"/>
    <dgm:cxn modelId="{474E32B2-69E1-40B2-9BDD-ED771CA9D734}" type="presOf" srcId="{5D95D482-2F9D-40FE-8DCB-E67B683A0206}" destId="{58677C8C-9338-4853-A91A-896E3692B622}" srcOrd="0" destOrd="0" presId="urn:microsoft.com/office/officeart/2005/8/layout/lProcess3"/>
    <dgm:cxn modelId="{88BCB7B7-2FBA-4FE6-A3CB-304729AED6F9}" type="presOf" srcId="{F5A9D71E-9A62-42B0-B575-3619230443BB}" destId="{CD55DF26-56EF-4071-861B-ABFE16FB9E74}" srcOrd="0" destOrd="0" presId="urn:microsoft.com/office/officeart/2005/8/layout/lProcess3"/>
    <dgm:cxn modelId="{3380F7B7-FC21-4CC9-85D1-E938C42E47B1}" type="presOf" srcId="{AAEDE608-267C-4DD3-8B93-EFC467F38334}" destId="{424ACF01-AF77-4E36-8466-EDE7FAA48ED1}" srcOrd="0" destOrd="0" presId="urn:microsoft.com/office/officeart/2005/8/layout/lProcess3"/>
    <dgm:cxn modelId="{AFDA90BF-3D4F-48D6-B069-E7A8E7DA1502}" srcId="{80C153A8-8F8C-491E-843B-ED6E50418B2C}" destId="{B872FA62-D57C-4102-813C-3A5CCC9B8237}" srcOrd="3" destOrd="0" parTransId="{8C20AD2A-63C7-4479-A5F7-5D8A75FCA428}" sibTransId="{DFB3B3DC-4F53-46D8-80D4-B9474B2E3242}"/>
    <dgm:cxn modelId="{A00662CB-E3C2-44B5-B4A3-6B3282F66AE6}" srcId="{5D95D482-2F9D-40FE-8DCB-E67B683A0206}" destId="{F5A9D71E-9A62-42B0-B575-3619230443BB}" srcOrd="3" destOrd="0" parTransId="{13CA431D-132E-42F7-81EF-88161F451D08}" sibTransId="{7AA5D5ED-7D06-4462-872D-8B38E46BD524}"/>
    <dgm:cxn modelId="{A9A709CC-EE4C-41A2-95FA-0A8376A04322}" type="presOf" srcId="{5420CA63-BBA5-4F8F-90B8-DD782320876D}" destId="{5A098AA9-6C97-4E36-91E4-D6CDD7F5A78C}" srcOrd="0" destOrd="0" presId="urn:microsoft.com/office/officeart/2005/8/layout/lProcess3"/>
    <dgm:cxn modelId="{FD9D24DE-369A-4772-B15C-FD6D54848A50}" type="presOf" srcId="{AB021F5C-96D7-4AFE-92C3-3DA4BB88A156}" destId="{16716DFB-2375-4271-A954-DCBBED5004BC}" srcOrd="0" destOrd="0" presId="urn:microsoft.com/office/officeart/2005/8/layout/lProcess3"/>
    <dgm:cxn modelId="{36B049DE-E62F-4EB6-A063-2C796F11E38C}" type="presOf" srcId="{06867497-4292-44A0-AA72-03E229580A8E}" destId="{813DE231-5BF1-4BC7-992B-16235D426046}" srcOrd="0" destOrd="0" presId="urn:microsoft.com/office/officeart/2005/8/layout/lProcess3"/>
    <dgm:cxn modelId="{425DAFDF-E1C0-4988-A1E3-320601B69A28}" type="presOf" srcId="{3A09EF70-E528-4434-B207-3C5388BDAB83}" destId="{E36E28E9-F76D-413B-9D08-CE9EEFC2E1C1}" srcOrd="0" destOrd="0" presId="urn:microsoft.com/office/officeart/2005/8/layout/lProcess3"/>
    <dgm:cxn modelId="{252E60E9-D87A-402B-9518-E95FACE95280}" srcId="{B3C85AEC-401C-45A2-84F1-20C04E82C2C1}" destId="{252AE80F-A01D-441C-86B8-4058535E593A}" srcOrd="1" destOrd="0" parTransId="{7C5F54AA-9C4C-40B0-80D9-5D91C206919C}" sibTransId="{1FF0C3FF-EF5C-4733-9DEA-37B4B00CB930}"/>
    <dgm:cxn modelId="{10FE4EF1-04BB-46EB-BA83-8EEC36F39691}" type="presOf" srcId="{31FA30EB-1996-4021-8002-55632D05DFA7}" destId="{3CE4FD7C-BE0F-45D6-B3EA-FF74F9EC50E2}" srcOrd="0" destOrd="0" presId="urn:microsoft.com/office/officeart/2005/8/layout/lProcess3"/>
    <dgm:cxn modelId="{3ADA902D-8688-4148-A3C7-2B9881BB636B}" type="presParOf" srcId="{209423F3-B74E-4435-B698-99C086FCB8F6}" destId="{6948848E-8BF0-4D8E-8E56-EDEFDA7C7D7A}" srcOrd="0" destOrd="0" presId="urn:microsoft.com/office/officeart/2005/8/layout/lProcess3"/>
    <dgm:cxn modelId="{41F3A69A-1370-4F46-B34E-C64E34FC0272}" type="presParOf" srcId="{6948848E-8BF0-4D8E-8E56-EDEFDA7C7D7A}" destId="{9783ED20-1250-468C-9454-B15AF7501B73}" srcOrd="0" destOrd="0" presId="urn:microsoft.com/office/officeart/2005/8/layout/lProcess3"/>
    <dgm:cxn modelId="{E23C77C2-61CC-4EA5-98F1-9021FDA8FC94}" type="presParOf" srcId="{6948848E-8BF0-4D8E-8E56-EDEFDA7C7D7A}" destId="{79AB82BC-12ED-4126-808E-3343BBE9C16D}" srcOrd="1" destOrd="0" presId="urn:microsoft.com/office/officeart/2005/8/layout/lProcess3"/>
    <dgm:cxn modelId="{98B16B6D-80B7-439E-92FF-93FB3937B0AC}" type="presParOf" srcId="{6948848E-8BF0-4D8E-8E56-EDEFDA7C7D7A}" destId="{3CE4FD7C-BE0F-45D6-B3EA-FF74F9EC50E2}" srcOrd="2" destOrd="0" presId="urn:microsoft.com/office/officeart/2005/8/layout/lProcess3"/>
    <dgm:cxn modelId="{0EA529F4-7E85-49D0-A4F2-123A0F0DCAE5}" type="presParOf" srcId="{6948848E-8BF0-4D8E-8E56-EDEFDA7C7D7A}" destId="{0F4395B4-FB2F-42F0-A210-C5CD552E1449}" srcOrd="3" destOrd="0" presId="urn:microsoft.com/office/officeart/2005/8/layout/lProcess3"/>
    <dgm:cxn modelId="{709383AC-21FC-4E21-AC69-F4B7004F983F}" type="presParOf" srcId="{6948848E-8BF0-4D8E-8E56-EDEFDA7C7D7A}" destId="{16716DFB-2375-4271-A954-DCBBED5004BC}" srcOrd="4" destOrd="0" presId="urn:microsoft.com/office/officeart/2005/8/layout/lProcess3"/>
    <dgm:cxn modelId="{9EE30731-B981-4189-BB14-44153734D70D}" type="presParOf" srcId="{6948848E-8BF0-4D8E-8E56-EDEFDA7C7D7A}" destId="{DC1DC292-DB27-46ED-857B-B034519C5646}" srcOrd="5" destOrd="0" presId="urn:microsoft.com/office/officeart/2005/8/layout/lProcess3"/>
    <dgm:cxn modelId="{760C0ADE-37FA-46C5-AB23-B52CC9873852}" type="presParOf" srcId="{6948848E-8BF0-4D8E-8E56-EDEFDA7C7D7A}" destId="{813DE231-5BF1-4BC7-992B-16235D426046}" srcOrd="6" destOrd="0" presId="urn:microsoft.com/office/officeart/2005/8/layout/lProcess3"/>
    <dgm:cxn modelId="{29AEF834-1230-41CD-AE02-43BAD32616F4}" type="presParOf" srcId="{6948848E-8BF0-4D8E-8E56-EDEFDA7C7D7A}" destId="{99FF685A-3B90-4A04-BE57-2F0432C348A2}" srcOrd="7" destOrd="0" presId="urn:microsoft.com/office/officeart/2005/8/layout/lProcess3"/>
    <dgm:cxn modelId="{66A5F784-3AA2-423E-A417-F98ED4804B8B}" type="presParOf" srcId="{6948848E-8BF0-4D8E-8E56-EDEFDA7C7D7A}" destId="{77DA67F8-942E-4DCC-9FE8-F75F65BBD5F5}" srcOrd="8" destOrd="0" presId="urn:microsoft.com/office/officeart/2005/8/layout/lProcess3"/>
    <dgm:cxn modelId="{2A21D189-D6C0-4EF7-A7AB-429378FB5B1C}" type="presParOf" srcId="{209423F3-B74E-4435-B698-99C086FCB8F6}" destId="{E692F96E-3AD4-48AB-ACF5-2DED6999272F}" srcOrd="1" destOrd="0" presId="urn:microsoft.com/office/officeart/2005/8/layout/lProcess3"/>
    <dgm:cxn modelId="{3B43CD6B-F543-443C-8AA2-F236254FDB06}" type="presParOf" srcId="{209423F3-B74E-4435-B698-99C086FCB8F6}" destId="{CD10C7D4-F73E-49EB-83A5-7DDD49B272E8}" srcOrd="2" destOrd="0" presId="urn:microsoft.com/office/officeart/2005/8/layout/lProcess3"/>
    <dgm:cxn modelId="{9BDEBDCB-1A67-41F4-B47E-A7997EF14ACF}" type="presParOf" srcId="{CD10C7D4-F73E-49EB-83A5-7DDD49B272E8}" destId="{18AD7CDF-8DBF-4B9F-9F28-25E3423A68B7}" srcOrd="0" destOrd="0" presId="urn:microsoft.com/office/officeart/2005/8/layout/lProcess3"/>
    <dgm:cxn modelId="{A6FCA624-9779-474E-87A4-3964FF57D188}" type="presParOf" srcId="{CD10C7D4-F73E-49EB-83A5-7DDD49B272E8}" destId="{3DD45A08-7D2B-4665-B139-52D6406472E6}" srcOrd="1" destOrd="0" presId="urn:microsoft.com/office/officeart/2005/8/layout/lProcess3"/>
    <dgm:cxn modelId="{D4564086-11DD-4E3F-9BB9-B730491FF555}" type="presParOf" srcId="{CD10C7D4-F73E-49EB-83A5-7DDD49B272E8}" destId="{11865CE3-E764-433D-8621-E7C0E49B0457}" srcOrd="2" destOrd="0" presId="urn:microsoft.com/office/officeart/2005/8/layout/lProcess3"/>
    <dgm:cxn modelId="{421AB811-622F-4035-8E07-5D0BA1E9AFE7}" type="presParOf" srcId="{CD10C7D4-F73E-49EB-83A5-7DDD49B272E8}" destId="{55105E81-F32E-4184-A1B8-AA31FF50A645}" srcOrd="3" destOrd="0" presId="urn:microsoft.com/office/officeart/2005/8/layout/lProcess3"/>
    <dgm:cxn modelId="{EE34B125-99DC-4C4D-AD01-464A1D2D3D53}" type="presParOf" srcId="{CD10C7D4-F73E-49EB-83A5-7DDD49B272E8}" destId="{37EB8140-DB2E-4F78-AE1E-1B0996904C21}" srcOrd="4" destOrd="0" presId="urn:microsoft.com/office/officeart/2005/8/layout/lProcess3"/>
    <dgm:cxn modelId="{6ACEEE93-6D52-4227-8F93-2025939BDD99}" type="presParOf" srcId="{CD10C7D4-F73E-49EB-83A5-7DDD49B272E8}" destId="{F505FA8E-0314-4A34-8859-8F34AA6C9687}" srcOrd="5" destOrd="0" presId="urn:microsoft.com/office/officeart/2005/8/layout/lProcess3"/>
    <dgm:cxn modelId="{0263AF87-42BC-45C0-878E-08BED8A837EF}" type="presParOf" srcId="{CD10C7D4-F73E-49EB-83A5-7DDD49B272E8}" destId="{BC321B85-5726-4C10-9E9E-48ABCBBE24B9}" srcOrd="6" destOrd="0" presId="urn:microsoft.com/office/officeart/2005/8/layout/lProcess3"/>
    <dgm:cxn modelId="{9FE2DF9E-9EBC-4CF5-8077-8C8825F5AAB4}" type="presParOf" srcId="{CD10C7D4-F73E-49EB-83A5-7DDD49B272E8}" destId="{17998B3A-8E29-4BFA-ABD0-5C4BA4E737BF}" srcOrd="7" destOrd="0" presId="urn:microsoft.com/office/officeart/2005/8/layout/lProcess3"/>
    <dgm:cxn modelId="{DDAC12EA-6B7E-4611-B0ED-1E765D04B9A8}" type="presParOf" srcId="{CD10C7D4-F73E-49EB-83A5-7DDD49B272E8}" destId="{34E441AD-0648-416C-AD9A-9C0AC419AD43}" srcOrd="8" destOrd="0" presId="urn:microsoft.com/office/officeart/2005/8/layout/lProcess3"/>
    <dgm:cxn modelId="{D304C071-48F9-4CA6-8E1B-8925FA675945}" type="presParOf" srcId="{209423F3-B74E-4435-B698-99C086FCB8F6}" destId="{2211B353-6CCA-4E3F-BCC3-12D9F04201C1}" srcOrd="3" destOrd="0" presId="urn:microsoft.com/office/officeart/2005/8/layout/lProcess3"/>
    <dgm:cxn modelId="{C9B412E9-053D-4EB2-80B3-65045B476C67}" type="presParOf" srcId="{209423F3-B74E-4435-B698-99C086FCB8F6}" destId="{829FED23-9811-458E-BC47-3AD0C304A048}" srcOrd="4" destOrd="0" presId="urn:microsoft.com/office/officeart/2005/8/layout/lProcess3"/>
    <dgm:cxn modelId="{CE2BF2C0-C7C4-4369-9775-B4E0A8590766}" type="presParOf" srcId="{829FED23-9811-458E-BC47-3AD0C304A048}" destId="{58677C8C-9338-4853-A91A-896E3692B622}" srcOrd="0" destOrd="0" presId="urn:microsoft.com/office/officeart/2005/8/layout/lProcess3"/>
    <dgm:cxn modelId="{0F65B300-9F64-43E5-A1FC-FB4FE7F2A0AD}" type="presParOf" srcId="{829FED23-9811-458E-BC47-3AD0C304A048}" destId="{75785E6E-8C2F-4C27-A2CB-36BE8EFDFB90}" srcOrd="1" destOrd="0" presId="urn:microsoft.com/office/officeart/2005/8/layout/lProcess3"/>
    <dgm:cxn modelId="{EA8EEBC6-D1C4-44A4-8590-26ECF75CE822}" type="presParOf" srcId="{829FED23-9811-458E-BC47-3AD0C304A048}" destId="{424ACF01-AF77-4E36-8466-EDE7FAA48ED1}" srcOrd="2" destOrd="0" presId="urn:microsoft.com/office/officeart/2005/8/layout/lProcess3"/>
    <dgm:cxn modelId="{8F3613B5-0C23-4418-B44A-6662BA3AB74C}" type="presParOf" srcId="{829FED23-9811-458E-BC47-3AD0C304A048}" destId="{77EB4363-CED2-4EA4-8D30-A7AEACD54649}" srcOrd="3" destOrd="0" presId="urn:microsoft.com/office/officeart/2005/8/layout/lProcess3"/>
    <dgm:cxn modelId="{2DF61190-ECD8-4968-8F19-69259610AC1E}" type="presParOf" srcId="{829FED23-9811-458E-BC47-3AD0C304A048}" destId="{9530D8ED-0A2B-4228-8C9A-8D2BB914E3C5}" srcOrd="4" destOrd="0" presId="urn:microsoft.com/office/officeart/2005/8/layout/lProcess3"/>
    <dgm:cxn modelId="{3F73B01D-FF76-4C4D-B39F-08704D0A0DAD}" type="presParOf" srcId="{829FED23-9811-458E-BC47-3AD0C304A048}" destId="{39003A69-AA93-423D-AAEF-12A32E0C9A5C}" srcOrd="5" destOrd="0" presId="urn:microsoft.com/office/officeart/2005/8/layout/lProcess3"/>
    <dgm:cxn modelId="{734DB18E-016F-4BE3-891E-53CE70EF132B}" type="presParOf" srcId="{829FED23-9811-458E-BC47-3AD0C304A048}" destId="{E36E28E9-F76D-413B-9D08-CE9EEFC2E1C1}" srcOrd="6" destOrd="0" presId="urn:microsoft.com/office/officeart/2005/8/layout/lProcess3"/>
    <dgm:cxn modelId="{E05DAE75-B553-4625-B981-A7634D70A157}" type="presParOf" srcId="{829FED23-9811-458E-BC47-3AD0C304A048}" destId="{492985D1-DD01-4DD0-A59E-6E6095AC7B93}" srcOrd="7" destOrd="0" presId="urn:microsoft.com/office/officeart/2005/8/layout/lProcess3"/>
    <dgm:cxn modelId="{C51B3520-FCDD-482A-A7B6-F0D2A28BA694}" type="presParOf" srcId="{829FED23-9811-458E-BC47-3AD0C304A048}" destId="{CD55DF26-56EF-4071-861B-ABFE16FB9E74}" srcOrd="8" destOrd="0" presId="urn:microsoft.com/office/officeart/2005/8/layout/lProcess3"/>
    <dgm:cxn modelId="{52E7EE01-10E3-4EFA-A5CC-332A3678D845}" type="presParOf" srcId="{209423F3-B74E-4435-B698-99C086FCB8F6}" destId="{91D4CB34-DF4C-4F2B-AB04-D9FE5BFB4938}" srcOrd="5" destOrd="0" presId="urn:microsoft.com/office/officeart/2005/8/layout/lProcess3"/>
    <dgm:cxn modelId="{4A1B4638-3962-4CC8-9629-A71C6E207225}" type="presParOf" srcId="{209423F3-B74E-4435-B698-99C086FCB8F6}" destId="{9806FC60-31E5-4D2D-AA83-0557380C3662}" srcOrd="6" destOrd="0" presId="urn:microsoft.com/office/officeart/2005/8/layout/lProcess3"/>
    <dgm:cxn modelId="{F345CBE4-F8D4-46AD-8A05-B448635FCE6A}" type="presParOf" srcId="{9806FC60-31E5-4D2D-AA83-0557380C3662}" destId="{591B7260-6648-4DC6-B6B6-7536D0CF21CB}" srcOrd="0" destOrd="0" presId="urn:microsoft.com/office/officeart/2005/8/layout/lProcess3"/>
    <dgm:cxn modelId="{F249522B-80AE-4456-BC4D-9A1FAEE2BA6A}" type="presParOf" srcId="{9806FC60-31E5-4D2D-AA83-0557380C3662}" destId="{5A529691-925D-4C8D-A812-9CE623039B82}" srcOrd="1" destOrd="0" presId="urn:microsoft.com/office/officeart/2005/8/layout/lProcess3"/>
    <dgm:cxn modelId="{13F2A35D-C670-4AA9-B5AC-87E306F26B38}" type="presParOf" srcId="{9806FC60-31E5-4D2D-AA83-0557380C3662}" destId="{BCCF495F-AD28-4722-B463-31EB60BFA245}" srcOrd="2" destOrd="0" presId="urn:microsoft.com/office/officeart/2005/8/layout/lProcess3"/>
    <dgm:cxn modelId="{3870F1FA-BB73-45B8-94DF-C9B5E23EC2A3}" type="presParOf" srcId="{9806FC60-31E5-4D2D-AA83-0557380C3662}" destId="{D0AE2EE6-6F1F-48C8-8731-3959CBC14750}" srcOrd="3" destOrd="0" presId="urn:microsoft.com/office/officeart/2005/8/layout/lProcess3"/>
    <dgm:cxn modelId="{F7013EC2-1A44-4831-B026-1F7D1A959F81}" type="presParOf" srcId="{9806FC60-31E5-4D2D-AA83-0557380C3662}" destId="{D616B2F0-79FA-4925-8FC5-549E3AB05328}" srcOrd="4" destOrd="0" presId="urn:microsoft.com/office/officeart/2005/8/layout/lProcess3"/>
    <dgm:cxn modelId="{59C0AF88-001E-480B-B06E-4EF8B3B79FFC}" type="presParOf" srcId="{9806FC60-31E5-4D2D-AA83-0557380C3662}" destId="{1897E5F0-5EDC-410C-A56C-77FBEE909B40}" srcOrd="5" destOrd="0" presId="urn:microsoft.com/office/officeart/2005/8/layout/lProcess3"/>
    <dgm:cxn modelId="{8D55EB48-51CE-4873-8699-D1DB423AC29F}" type="presParOf" srcId="{9806FC60-31E5-4D2D-AA83-0557380C3662}" destId="{6BB2D558-55AB-469C-BC12-EEF661BD0C37}" srcOrd="6" destOrd="0" presId="urn:microsoft.com/office/officeart/2005/8/layout/lProcess3"/>
    <dgm:cxn modelId="{64ABCF6E-9D7E-45F7-9182-2C357CF9CC17}" type="presParOf" srcId="{9806FC60-31E5-4D2D-AA83-0557380C3662}" destId="{4919CD7D-BF7F-45DF-B50E-62E2283BE3B3}" srcOrd="7" destOrd="0" presId="urn:microsoft.com/office/officeart/2005/8/layout/lProcess3"/>
    <dgm:cxn modelId="{5826C7F9-6517-425A-94DE-90F29041E2E3}" type="presParOf" srcId="{9806FC60-31E5-4D2D-AA83-0557380C3662}" destId="{70D59B96-BF92-4570-86B5-29C4374CF06C}" srcOrd="8" destOrd="0" presId="urn:microsoft.com/office/officeart/2005/8/layout/lProcess3"/>
    <dgm:cxn modelId="{DA1940C0-AF99-439A-AECE-F1382284BB88}" type="presParOf" srcId="{209423F3-B74E-4435-B698-99C086FCB8F6}" destId="{6185DEFA-E265-4762-9921-BCED35072814}" srcOrd="7" destOrd="0" presId="urn:microsoft.com/office/officeart/2005/8/layout/lProcess3"/>
    <dgm:cxn modelId="{5145F816-742D-4768-8237-52B9F0BDFE97}" type="presParOf" srcId="{209423F3-B74E-4435-B698-99C086FCB8F6}" destId="{2A7C5350-5E53-4EFF-94BB-3E2ADD5D2BD7}" srcOrd="8" destOrd="0" presId="urn:microsoft.com/office/officeart/2005/8/layout/lProcess3"/>
    <dgm:cxn modelId="{7AA53D23-718E-4F5A-BC5B-757F3BB9FF99}" type="presParOf" srcId="{2A7C5350-5E53-4EFF-94BB-3E2ADD5D2BD7}" destId="{17D2D9EB-BFD9-48C8-9998-CE18D49B6BA4}" srcOrd="0" destOrd="0" presId="urn:microsoft.com/office/officeart/2005/8/layout/lProcess3"/>
    <dgm:cxn modelId="{A4264BC8-5842-41A8-9400-94791EECB9F5}" type="presParOf" srcId="{2A7C5350-5E53-4EFF-94BB-3E2ADD5D2BD7}" destId="{E076D460-70E4-4F4F-97B6-65F99B98050D}" srcOrd="1" destOrd="0" presId="urn:microsoft.com/office/officeart/2005/8/layout/lProcess3"/>
    <dgm:cxn modelId="{EFA13CDA-65D8-4E7A-8521-ECA75A234970}" type="presParOf" srcId="{2A7C5350-5E53-4EFF-94BB-3E2ADD5D2BD7}" destId="{5A098AA9-6C97-4E36-91E4-D6CDD7F5A78C}" srcOrd="2" destOrd="0" presId="urn:microsoft.com/office/officeart/2005/8/layout/lProcess3"/>
    <dgm:cxn modelId="{617FD87A-0019-4BF1-B175-EF27D7FDEA34}" type="presParOf" srcId="{2A7C5350-5E53-4EFF-94BB-3E2ADD5D2BD7}" destId="{5A3F1CE3-FE34-400C-AEAA-1361922C3B3C}" srcOrd="3" destOrd="0" presId="urn:microsoft.com/office/officeart/2005/8/layout/lProcess3"/>
    <dgm:cxn modelId="{2FD2F89B-1CC6-4DA9-B5E9-863399B94E70}" type="presParOf" srcId="{2A7C5350-5E53-4EFF-94BB-3E2ADD5D2BD7}" destId="{E3887B08-B225-4A61-9060-BBB9345B4AAF}" srcOrd="4" destOrd="0" presId="urn:microsoft.com/office/officeart/2005/8/layout/lProcess3"/>
    <dgm:cxn modelId="{2105F333-2547-45E3-A7B3-3B4AF538D13D}" type="presParOf" srcId="{2A7C5350-5E53-4EFF-94BB-3E2ADD5D2BD7}" destId="{4F6D3536-D817-4EA5-8803-E247EF4626DB}" srcOrd="5" destOrd="0" presId="urn:microsoft.com/office/officeart/2005/8/layout/lProcess3"/>
    <dgm:cxn modelId="{BD7F35BC-6117-448D-9AEF-D578FE61D638}" type="presParOf" srcId="{2A7C5350-5E53-4EFF-94BB-3E2ADD5D2BD7}" destId="{23FA6964-2B26-4904-8991-4C2D92FBEAF9}" srcOrd="6" destOrd="0" presId="urn:microsoft.com/office/officeart/2005/8/layout/lProcess3"/>
    <dgm:cxn modelId="{37A76844-4914-48B7-A8AB-6C33F06BA7BC}" type="presParOf" srcId="{2A7C5350-5E53-4EFF-94BB-3E2ADD5D2BD7}" destId="{302757AB-5F4E-4E71-B2A4-BEC16412A951}" srcOrd="7" destOrd="0" presId="urn:microsoft.com/office/officeart/2005/8/layout/lProcess3"/>
    <dgm:cxn modelId="{53152CCB-BBA4-4E34-84FC-4EA97C29A4C0}" type="presParOf" srcId="{2A7C5350-5E53-4EFF-94BB-3E2ADD5D2BD7}" destId="{D75551A0-3612-477A-ACC8-6AA9E1E72634}"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ED73F5-7B96-7E4C-9D4A-EC0AB85EC7EF}" type="doc">
      <dgm:prSet loTypeId="urn:microsoft.com/office/officeart/2005/8/layout/hChevron3" loCatId="" qsTypeId="urn:microsoft.com/office/officeart/2005/8/quickstyle/simple1" qsCatId="simple" csTypeId="urn:microsoft.com/office/officeart/2005/8/colors/accent1_2" csCatId="accent1" phldr="1"/>
      <dgm:spPr/>
    </dgm:pt>
    <dgm:pt modelId="{405F3737-3F82-8345-96F3-186434D69AEF}">
      <dgm:prSet phldrT="[Text]"/>
      <dgm:spPr>
        <a:solidFill>
          <a:schemeClr val="bg1">
            <a:lumMod val="85000"/>
          </a:schemeClr>
        </a:solidFill>
      </dgm:spPr>
      <dgm:t>
        <a:bodyPr/>
        <a:lstStyle/>
        <a:p>
          <a:r>
            <a:rPr lang="en-US" dirty="0">
              <a:solidFill>
                <a:schemeClr val="tx1"/>
              </a:solidFill>
            </a:rPr>
            <a:t>Crawler</a:t>
          </a:r>
        </a:p>
      </dgm:t>
    </dgm:pt>
    <dgm:pt modelId="{CC393987-96D0-8447-8CFF-82C0200EEE04}" type="parTrans" cxnId="{DEEF10FC-347A-8240-98BE-20D278E6E37D}">
      <dgm:prSet/>
      <dgm:spPr/>
      <dgm:t>
        <a:bodyPr/>
        <a:lstStyle/>
        <a:p>
          <a:endParaRPr lang="en-US"/>
        </a:p>
      </dgm:t>
    </dgm:pt>
    <dgm:pt modelId="{9763449E-2AE3-934D-8B8E-798C2EC05615}" type="sibTrans" cxnId="{DEEF10FC-347A-8240-98BE-20D278E6E37D}">
      <dgm:prSet/>
      <dgm:spPr/>
      <dgm:t>
        <a:bodyPr/>
        <a:lstStyle/>
        <a:p>
          <a:endParaRPr lang="en-US"/>
        </a:p>
      </dgm:t>
    </dgm:pt>
    <dgm:pt modelId="{56966FB7-4C16-8249-9446-35EC18142A31}">
      <dgm:prSet phldrT="[Text]"/>
      <dgm:spPr>
        <a:solidFill>
          <a:schemeClr val="bg1">
            <a:lumMod val="85000"/>
          </a:schemeClr>
        </a:solidFill>
      </dgm:spPr>
      <dgm:t>
        <a:bodyPr/>
        <a:lstStyle/>
        <a:p>
          <a:r>
            <a:rPr lang="en-US" dirty="0">
              <a:solidFill>
                <a:schemeClr val="tx1"/>
              </a:solidFill>
            </a:rPr>
            <a:t>Search Indexer</a:t>
          </a:r>
        </a:p>
      </dgm:t>
    </dgm:pt>
    <dgm:pt modelId="{5CC25F75-4353-D04C-AEFC-726D28E9DCCD}" type="parTrans" cxnId="{06A307BE-87E6-EA4C-969B-0B3EDAAC45D6}">
      <dgm:prSet/>
      <dgm:spPr/>
      <dgm:t>
        <a:bodyPr/>
        <a:lstStyle/>
        <a:p>
          <a:endParaRPr lang="en-US"/>
        </a:p>
      </dgm:t>
    </dgm:pt>
    <dgm:pt modelId="{61410A17-4AAB-5D42-91AC-F8B363616CC2}" type="sibTrans" cxnId="{06A307BE-87E6-EA4C-969B-0B3EDAAC45D6}">
      <dgm:prSet/>
      <dgm:spPr/>
      <dgm:t>
        <a:bodyPr/>
        <a:lstStyle/>
        <a:p>
          <a:endParaRPr lang="en-US"/>
        </a:p>
      </dgm:t>
    </dgm:pt>
    <dgm:pt modelId="{4AF1CC1F-D034-E145-98C1-D63CBA3EDF92}">
      <dgm:prSet phldrT="[Text]"/>
      <dgm:spPr>
        <a:solidFill>
          <a:schemeClr val="bg1">
            <a:lumMod val="85000"/>
          </a:schemeClr>
        </a:solidFill>
      </dgm:spPr>
      <dgm:t>
        <a:bodyPr/>
        <a:lstStyle/>
        <a:p>
          <a:r>
            <a:rPr lang="en-US" dirty="0">
              <a:solidFill>
                <a:schemeClr val="tx1"/>
              </a:solidFill>
            </a:rPr>
            <a:t>Azure Search</a:t>
          </a:r>
        </a:p>
      </dgm:t>
    </dgm:pt>
    <dgm:pt modelId="{ACD2A154-93DB-0647-B3B8-A0B7C6C893FA}" type="parTrans" cxnId="{57F0C07D-61A4-EA45-BA70-F1D27FBF227E}">
      <dgm:prSet/>
      <dgm:spPr/>
      <dgm:t>
        <a:bodyPr/>
        <a:lstStyle/>
        <a:p>
          <a:endParaRPr lang="en-US"/>
        </a:p>
      </dgm:t>
    </dgm:pt>
    <dgm:pt modelId="{52D686D2-6F70-0144-8CC1-4B6D7A059166}" type="sibTrans" cxnId="{57F0C07D-61A4-EA45-BA70-F1D27FBF227E}">
      <dgm:prSet/>
      <dgm:spPr/>
      <dgm:t>
        <a:bodyPr/>
        <a:lstStyle/>
        <a:p>
          <a:endParaRPr lang="en-US"/>
        </a:p>
      </dgm:t>
    </dgm:pt>
    <dgm:pt modelId="{6B6BAAD1-A53B-3548-ADA8-7BD594E37CD8}">
      <dgm:prSet phldrT="[Text]"/>
      <dgm:spPr>
        <a:solidFill>
          <a:schemeClr val="bg1">
            <a:lumMod val="85000"/>
          </a:schemeClr>
        </a:solidFill>
      </dgm:spPr>
      <dgm:t>
        <a:bodyPr/>
        <a:lstStyle/>
        <a:p>
          <a:r>
            <a:rPr lang="en-US" dirty="0">
              <a:solidFill>
                <a:schemeClr val="tx1"/>
              </a:solidFill>
            </a:rPr>
            <a:t>Cosmos DB</a:t>
          </a:r>
        </a:p>
      </dgm:t>
    </dgm:pt>
    <dgm:pt modelId="{F956B639-4926-784E-9781-3EABECAD831E}" type="parTrans" cxnId="{F63BC63F-D25B-EB4A-A275-A8C5F70971F3}">
      <dgm:prSet/>
      <dgm:spPr/>
      <dgm:t>
        <a:bodyPr/>
        <a:lstStyle/>
        <a:p>
          <a:endParaRPr lang="en-US"/>
        </a:p>
      </dgm:t>
    </dgm:pt>
    <dgm:pt modelId="{1BCAD637-1584-9F40-AE45-4A957B724407}" type="sibTrans" cxnId="{F63BC63F-D25B-EB4A-A275-A8C5F70971F3}">
      <dgm:prSet/>
      <dgm:spPr/>
      <dgm:t>
        <a:bodyPr/>
        <a:lstStyle/>
        <a:p>
          <a:endParaRPr lang="en-US"/>
        </a:p>
      </dgm:t>
    </dgm:pt>
    <dgm:pt modelId="{E5DD167F-6DCB-CF4F-8BBF-5E8D703F2123}">
      <dgm:prSet phldrT="[Text]"/>
      <dgm:spPr>
        <a:solidFill>
          <a:schemeClr val="bg1">
            <a:lumMod val="85000"/>
          </a:schemeClr>
        </a:solidFill>
      </dgm:spPr>
      <dgm:t>
        <a:bodyPr/>
        <a:lstStyle/>
        <a:p>
          <a:r>
            <a:rPr lang="en-US" dirty="0">
              <a:solidFill>
                <a:schemeClr val="tx1"/>
              </a:solidFill>
            </a:rPr>
            <a:t>REST API</a:t>
          </a:r>
        </a:p>
      </dgm:t>
    </dgm:pt>
    <dgm:pt modelId="{AB01052E-6AFE-1D44-89AE-1E8053E12F7D}" type="parTrans" cxnId="{41B47F6B-767D-3B42-A0E7-60003113C9FF}">
      <dgm:prSet/>
      <dgm:spPr/>
      <dgm:t>
        <a:bodyPr/>
        <a:lstStyle/>
        <a:p>
          <a:endParaRPr lang="en-US"/>
        </a:p>
      </dgm:t>
    </dgm:pt>
    <dgm:pt modelId="{F0AD74A6-9178-E94A-AF63-F37CB3060FC5}" type="sibTrans" cxnId="{41B47F6B-767D-3B42-A0E7-60003113C9FF}">
      <dgm:prSet/>
      <dgm:spPr/>
      <dgm:t>
        <a:bodyPr/>
        <a:lstStyle/>
        <a:p>
          <a:endParaRPr lang="en-US"/>
        </a:p>
      </dgm:t>
    </dgm:pt>
    <dgm:pt modelId="{8A7286FC-6D07-834E-AF2F-88A61298B637}">
      <dgm:prSet phldrT="[Text]"/>
      <dgm:spPr>
        <a:solidFill>
          <a:srgbClr val="00B0F0"/>
        </a:solidFill>
      </dgm:spPr>
      <dgm:t>
        <a:bodyPr/>
        <a:lstStyle/>
        <a:p>
          <a:r>
            <a:rPr lang="en-US" dirty="0"/>
            <a:t>Docs</a:t>
          </a:r>
        </a:p>
      </dgm:t>
    </dgm:pt>
    <dgm:pt modelId="{030E2BC5-A27D-D04C-AFF3-F45D173902EE}" type="parTrans" cxnId="{2BDA3359-0B44-D04F-BEE2-54EC68CD4468}">
      <dgm:prSet/>
      <dgm:spPr/>
      <dgm:t>
        <a:bodyPr/>
        <a:lstStyle/>
        <a:p>
          <a:endParaRPr lang="en-US"/>
        </a:p>
      </dgm:t>
    </dgm:pt>
    <dgm:pt modelId="{E5ADCEB8-DAB0-C74A-9DFE-5EDFC19712E6}" type="sibTrans" cxnId="{2BDA3359-0B44-D04F-BEE2-54EC68CD4468}">
      <dgm:prSet/>
      <dgm:spPr/>
      <dgm:t>
        <a:bodyPr/>
        <a:lstStyle/>
        <a:p>
          <a:endParaRPr lang="en-US"/>
        </a:p>
      </dgm:t>
    </dgm:pt>
    <dgm:pt modelId="{AF054728-9AA6-B94B-9A6F-F8EE535C96A6}" type="pres">
      <dgm:prSet presAssocID="{43ED73F5-7B96-7E4C-9D4A-EC0AB85EC7EF}" presName="Name0" presStyleCnt="0">
        <dgm:presLayoutVars>
          <dgm:dir/>
          <dgm:resizeHandles val="exact"/>
        </dgm:presLayoutVars>
      </dgm:prSet>
      <dgm:spPr/>
    </dgm:pt>
    <dgm:pt modelId="{5DF970E3-E152-7F4D-A995-D709BFCF9E52}" type="pres">
      <dgm:prSet presAssocID="{405F3737-3F82-8345-96F3-186434D69AEF}" presName="parTxOnly" presStyleLbl="node1" presStyleIdx="0" presStyleCnt="6">
        <dgm:presLayoutVars>
          <dgm:bulletEnabled val="1"/>
        </dgm:presLayoutVars>
      </dgm:prSet>
      <dgm:spPr/>
    </dgm:pt>
    <dgm:pt modelId="{D36ECF2E-6017-9C48-BB5B-A6529595D558}" type="pres">
      <dgm:prSet presAssocID="{9763449E-2AE3-934D-8B8E-798C2EC05615}" presName="parSpace" presStyleCnt="0"/>
      <dgm:spPr/>
    </dgm:pt>
    <dgm:pt modelId="{9EFE18CA-525E-9C49-A982-C486D539540C}" type="pres">
      <dgm:prSet presAssocID="{6B6BAAD1-A53B-3548-ADA8-7BD594E37CD8}" presName="parTxOnly" presStyleLbl="node1" presStyleIdx="1" presStyleCnt="6">
        <dgm:presLayoutVars>
          <dgm:bulletEnabled val="1"/>
        </dgm:presLayoutVars>
      </dgm:prSet>
      <dgm:spPr/>
    </dgm:pt>
    <dgm:pt modelId="{0098B6D8-46DB-6243-914F-B188B987DE03}" type="pres">
      <dgm:prSet presAssocID="{1BCAD637-1584-9F40-AE45-4A957B724407}" presName="parSpace" presStyleCnt="0"/>
      <dgm:spPr/>
    </dgm:pt>
    <dgm:pt modelId="{CA4EBCDC-1B38-7448-972A-60186F1ABC1F}" type="pres">
      <dgm:prSet presAssocID="{56966FB7-4C16-8249-9446-35EC18142A31}" presName="parTxOnly" presStyleLbl="node1" presStyleIdx="2" presStyleCnt="6">
        <dgm:presLayoutVars>
          <dgm:bulletEnabled val="1"/>
        </dgm:presLayoutVars>
      </dgm:prSet>
      <dgm:spPr/>
    </dgm:pt>
    <dgm:pt modelId="{37B3777C-DFB5-4B45-8292-A9CDC81F2183}" type="pres">
      <dgm:prSet presAssocID="{61410A17-4AAB-5D42-91AC-F8B363616CC2}" presName="parSpace" presStyleCnt="0"/>
      <dgm:spPr/>
    </dgm:pt>
    <dgm:pt modelId="{5C191FF1-D935-C64D-A284-4A3D6115B531}" type="pres">
      <dgm:prSet presAssocID="{4AF1CC1F-D034-E145-98C1-D63CBA3EDF92}" presName="parTxOnly" presStyleLbl="node1" presStyleIdx="3" presStyleCnt="6">
        <dgm:presLayoutVars>
          <dgm:bulletEnabled val="1"/>
        </dgm:presLayoutVars>
      </dgm:prSet>
      <dgm:spPr/>
    </dgm:pt>
    <dgm:pt modelId="{BAF55D5F-44DD-4246-8C5C-7A2BEC00DF62}" type="pres">
      <dgm:prSet presAssocID="{52D686D2-6F70-0144-8CC1-4B6D7A059166}" presName="parSpace" presStyleCnt="0"/>
      <dgm:spPr/>
    </dgm:pt>
    <dgm:pt modelId="{D00A101A-54E4-F946-860D-8AB1EFF61D49}" type="pres">
      <dgm:prSet presAssocID="{E5DD167F-6DCB-CF4F-8BBF-5E8D703F2123}" presName="parTxOnly" presStyleLbl="node1" presStyleIdx="4" presStyleCnt="6">
        <dgm:presLayoutVars>
          <dgm:bulletEnabled val="1"/>
        </dgm:presLayoutVars>
      </dgm:prSet>
      <dgm:spPr/>
    </dgm:pt>
    <dgm:pt modelId="{C0162CD2-7687-4247-81B9-A543C88ACC2C}" type="pres">
      <dgm:prSet presAssocID="{F0AD74A6-9178-E94A-AF63-F37CB3060FC5}" presName="parSpace" presStyleCnt="0"/>
      <dgm:spPr/>
    </dgm:pt>
    <dgm:pt modelId="{F2E514AD-E85F-024E-A774-21A08CD72E11}" type="pres">
      <dgm:prSet presAssocID="{8A7286FC-6D07-834E-AF2F-88A61298B637}" presName="parTxOnly" presStyleLbl="node1" presStyleIdx="5" presStyleCnt="6">
        <dgm:presLayoutVars>
          <dgm:bulletEnabled val="1"/>
        </dgm:presLayoutVars>
      </dgm:prSet>
      <dgm:spPr/>
    </dgm:pt>
  </dgm:ptLst>
  <dgm:cxnLst>
    <dgm:cxn modelId="{7900AE27-2910-4D40-9FEF-FA5A3A2AA092}" type="presOf" srcId="{6B6BAAD1-A53B-3548-ADA8-7BD594E37CD8}" destId="{9EFE18CA-525E-9C49-A982-C486D539540C}" srcOrd="0" destOrd="0" presId="urn:microsoft.com/office/officeart/2005/8/layout/hChevron3"/>
    <dgm:cxn modelId="{2EA6203F-4657-2949-B54C-34AB97821BA1}" type="presOf" srcId="{405F3737-3F82-8345-96F3-186434D69AEF}" destId="{5DF970E3-E152-7F4D-A995-D709BFCF9E52}" srcOrd="0" destOrd="0" presId="urn:microsoft.com/office/officeart/2005/8/layout/hChevron3"/>
    <dgm:cxn modelId="{A24C573F-DB6B-6D42-99BF-DAD8B221BDB4}" type="presOf" srcId="{4AF1CC1F-D034-E145-98C1-D63CBA3EDF92}" destId="{5C191FF1-D935-C64D-A284-4A3D6115B531}" srcOrd="0" destOrd="0" presId="urn:microsoft.com/office/officeart/2005/8/layout/hChevron3"/>
    <dgm:cxn modelId="{F63BC63F-D25B-EB4A-A275-A8C5F70971F3}" srcId="{43ED73F5-7B96-7E4C-9D4A-EC0AB85EC7EF}" destId="{6B6BAAD1-A53B-3548-ADA8-7BD594E37CD8}" srcOrd="1" destOrd="0" parTransId="{F956B639-4926-784E-9781-3EABECAD831E}" sibTransId="{1BCAD637-1584-9F40-AE45-4A957B724407}"/>
    <dgm:cxn modelId="{B809CA4A-7913-9143-B2C2-A7560C7B7F3E}" type="presOf" srcId="{E5DD167F-6DCB-CF4F-8BBF-5E8D703F2123}" destId="{D00A101A-54E4-F946-860D-8AB1EFF61D49}" srcOrd="0" destOrd="0" presId="urn:microsoft.com/office/officeart/2005/8/layout/hChevron3"/>
    <dgm:cxn modelId="{2BDA3359-0B44-D04F-BEE2-54EC68CD4468}" srcId="{43ED73F5-7B96-7E4C-9D4A-EC0AB85EC7EF}" destId="{8A7286FC-6D07-834E-AF2F-88A61298B637}" srcOrd="5" destOrd="0" parTransId="{030E2BC5-A27D-D04C-AFF3-F45D173902EE}" sibTransId="{E5ADCEB8-DAB0-C74A-9DFE-5EDFC19712E6}"/>
    <dgm:cxn modelId="{41B47F6B-767D-3B42-A0E7-60003113C9FF}" srcId="{43ED73F5-7B96-7E4C-9D4A-EC0AB85EC7EF}" destId="{E5DD167F-6DCB-CF4F-8BBF-5E8D703F2123}" srcOrd="4" destOrd="0" parTransId="{AB01052E-6AFE-1D44-89AE-1E8053E12F7D}" sibTransId="{F0AD74A6-9178-E94A-AF63-F37CB3060FC5}"/>
    <dgm:cxn modelId="{57F0C07D-61A4-EA45-BA70-F1D27FBF227E}" srcId="{43ED73F5-7B96-7E4C-9D4A-EC0AB85EC7EF}" destId="{4AF1CC1F-D034-E145-98C1-D63CBA3EDF92}" srcOrd="3" destOrd="0" parTransId="{ACD2A154-93DB-0647-B3B8-A0B7C6C893FA}" sibTransId="{52D686D2-6F70-0144-8CC1-4B6D7A059166}"/>
    <dgm:cxn modelId="{11801993-63C6-394D-AE88-EF94D3B2C644}" type="presOf" srcId="{8A7286FC-6D07-834E-AF2F-88A61298B637}" destId="{F2E514AD-E85F-024E-A774-21A08CD72E11}" srcOrd="0" destOrd="0" presId="urn:microsoft.com/office/officeart/2005/8/layout/hChevron3"/>
    <dgm:cxn modelId="{06A307BE-87E6-EA4C-969B-0B3EDAAC45D6}" srcId="{43ED73F5-7B96-7E4C-9D4A-EC0AB85EC7EF}" destId="{56966FB7-4C16-8249-9446-35EC18142A31}" srcOrd="2" destOrd="0" parTransId="{5CC25F75-4353-D04C-AEFC-726D28E9DCCD}" sibTransId="{61410A17-4AAB-5D42-91AC-F8B363616CC2}"/>
    <dgm:cxn modelId="{B87220D0-EC63-7C46-9AF7-542875F52A8F}" type="presOf" srcId="{56966FB7-4C16-8249-9446-35EC18142A31}" destId="{CA4EBCDC-1B38-7448-972A-60186F1ABC1F}" srcOrd="0" destOrd="0" presId="urn:microsoft.com/office/officeart/2005/8/layout/hChevron3"/>
    <dgm:cxn modelId="{BFD452F0-7EC8-AB44-BFC5-5F32851FECB8}" type="presOf" srcId="{43ED73F5-7B96-7E4C-9D4A-EC0AB85EC7EF}" destId="{AF054728-9AA6-B94B-9A6F-F8EE535C96A6}" srcOrd="0" destOrd="0" presId="urn:microsoft.com/office/officeart/2005/8/layout/hChevron3"/>
    <dgm:cxn modelId="{DEEF10FC-347A-8240-98BE-20D278E6E37D}" srcId="{43ED73F5-7B96-7E4C-9D4A-EC0AB85EC7EF}" destId="{405F3737-3F82-8345-96F3-186434D69AEF}" srcOrd="0" destOrd="0" parTransId="{CC393987-96D0-8447-8CFF-82C0200EEE04}" sibTransId="{9763449E-2AE3-934D-8B8E-798C2EC05615}"/>
    <dgm:cxn modelId="{C648D004-BE31-164B-AB9B-85C4A008A086}" type="presParOf" srcId="{AF054728-9AA6-B94B-9A6F-F8EE535C96A6}" destId="{5DF970E3-E152-7F4D-A995-D709BFCF9E52}" srcOrd="0" destOrd="0" presId="urn:microsoft.com/office/officeart/2005/8/layout/hChevron3"/>
    <dgm:cxn modelId="{D0147FFE-4FA3-5D4E-85AA-09ADF93A50A4}" type="presParOf" srcId="{AF054728-9AA6-B94B-9A6F-F8EE535C96A6}" destId="{D36ECF2E-6017-9C48-BB5B-A6529595D558}" srcOrd="1" destOrd="0" presId="urn:microsoft.com/office/officeart/2005/8/layout/hChevron3"/>
    <dgm:cxn modelId="{03BCE999-B79B-DD45-8449-4038BA88F5FF}" type="presParOf" srcId="{AF054728-9AA6-B94B-9A6F-F8EE535C96A6}" destId="{9EFE18CA-525E-9C49-A982-C486D539540C}" srcOrd="2" destOrd="0" presId="urn:microsoft.com/office/officeart/2005/8/layout/hChevron3"/>
    <dgm:cxn modelId="{A4BAFCE2-B0A9-E54D-8D4D-F325968B33EA}" type="presParOf" srcId="{AF054728-9AA6-B94B-9A6F-F8EE535C96A6}" destId="{0098B6D8-46DB-6243-914F-B188B987DE03}" srcOrd="3" destOrd="0" presId="urn:microsoft.com/office/officeart/2005/8/layout/hChevron3"/>
    <dgm:cxn modelId="{5B8EDFAE-713D-4143-8C1A-129A39E6C892}" type="presParOf" srcId="{AF054728-9AA6-B94B-9A6F-F8EE535C96A6}" destId="{CA4EBCDC-1B38-7448-972A-60186F1ABC1F}" srcOrd="4" destOrd="0" presId="urn:microsoft.com/office/officeart/2005/8/layout/hChevron3"/>
    <dgm:cxn modelId="{00002823-CFE9-384E-B817-93DFE6FCC58D}" type="presParOf" srcId="{AF054728-9AA6-B94B-9A6F-F8EE535C96A6}" destId="{37B3777C-DFB5-4B45-8292-A9CDC81F2183}" srcOrd="5" destOrd="0" presId="urn:microsoft.com/office/officeart/2005/8/layout/hChevron3"/>
    <dgm:cxn modelId="{9236E12A-BD2C-7546-B95D-A8DFB1F8DD8A}" type="presParOf" srcId="{AF054728-9AA6-B94B-9A6F-F8EE535C96A6}" destId="{5C191FF1-D935-C64D-A284-4A3D6115B531}" srcOrd="6" destOrd="0" presId="urn:microsoft.com/office/officeart/2005/8/layout/hChevron3"/>
    <dgm:cxn modelId="{9209DAE7-0356-8240-B241-7307A4C64027}" type="presParOf" srcId="{AF054728-9AA6-B94B-9A6F-F8EE535C96A6}" destId="{BAF55D5F-44DD-4246-8C5C-7A2BEC00DF62}" srcOrd="7" destOrd="0" presId="urn:microsoft.com/office/officeart/2005/8/layout/hChevron3"/>
    <dgm:cxn modelId="{1F769050-4F35-9244-9AE8-70681A678BF9}" type="presParOf" srcId="{AF054728-9AA6-B94B-9A6F-F8EE535C96A6}" destId="{D00A101A-54E4-F946-860D-8AB1EFF61D49}" srcOrd="8" destOrd="0" presId="urn:microsoft.com/office/officeart/2005/8/layout/hChevron3"/>
    <dgm:cxn modelId="{B980B18F-6DB4-8144-8531-3A2524A17FF2}" type="presParOf" srcId="{AF054728-9AA6-B94B-9A6F-F8EE535C96A6}" destId="{C0162CD2-7687-4247-81B9-A543C88ACC2C}" srcOrd="9" destOrd="0" presId="urn:microsoft.com/office/officeart/2005/8/layout/hChevron3"/>
    <dgm:cxn modelId="{07424A46-B4D7-B84B-81BD-3B907EAE134B}" type="presParOf" srcId="{AF054728-9AA6-B94B-9A6F-F8EE535C96A6}" destId="{F2E514AD-E85F-024E-A774-21A08CD72E11}"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11669-294D-D04D-8DFF-503D91FB9960}">
      <dsp:nvSpPr>
        <dsp:cNvPr id="0" name=""/>
        <dsp:cNvSpPr/>
      </dsp:nvSpPr>
      <dsp:spPr>
        <a:xfrm>
          <a:off x="4316536" y="932128"/>
          <a:ext cx="3109753" cy="360782"/>
        </a:xfrm>
        <a:custGeom>
          <a:avLst/>
          <a:gdLst/>
          <a:ahLst/>
          <a:cxnLst/>
          <a:rect l="0" t="0" r="0" b="0"/>
          <a:pathLst>
            <a:path>
              <a:moveTo>
                <a:pt x="0" y="0"/>
              </a:moveTo>
              <a:lnTo>
                <a:pt x="0" y="180391"/>
              </a:lnTo>
              <a:lnTo>
                <a:pt x="3109753" y="180391"/>
              </a:lnTo>
              <a:lnTo>
                <a:pt x="3109753" y="3607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FCBBBB-5D9A-F54E-A8E6-D8FE726BC465}">
      <dsp:nvSpPr>
        <dsp:cNvPr id="0" name=""/>
        <dsp:cNvSpPr/>
      </dsp:nvSpPr>
      <dsp:spPr>
        <a:xfrm>
          <a:off x="4316536" y="932128"/>
          <a:ext cx="1030961" cy="360782"/>
        </a:xfrm>
        <a:custGeom>
          <a:avLst/>
          <a:gdLst/>
          <a:ahLst/>
          <a:cxnLst/>
          <a:rect l="0" t="0" r="0" b="0"/>
          <a:pathLst>
            <a:path>
              <a:moveTo>
                <a:pt x="0" y="0"/>
              </a:moveTo>
              <a:lnTo>
                <a:pt x="0" y="180391"/>
              </a:lnTo>
              <a:lnTo>
                <a:pt x="1030961" y="180391"/>
              </a:lnTo>
              <a:lnTo>
                <a:pt x="1030961" y="3607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EEAE83-22E2-A541-B666-5F1092655526}">
      <dsp:nvSpPr>
        <dsp:cNvPr id="0" name=""/>
        <dsp:cNvSpPr/>
      </dsp:nvSpPr>
      <dsp:spPr>
        <a:xfrm>
          <a:off x="3268704" y="932128"/>
          <a:ext cx="1047831" cy="360782"/>
        </a:xfrm>
        <a:custGeom>
          <a:avLst/>
          <a:gdLst/>
          <a:ahLst/>
          <a:cxnLst/>
          <a:rect l="0" t="0" r="0" b="0"/>
          <a:pathLst>
            <a:path>
              <a:moveTo>
                <a:pt x="1047831" y="0"/>
              </a:moveTo>
              <a:lnTo>
                <a:pt x="1047831" y="180391"/>
              </a:lnTo>
              <a:lnTo>
                <a:pt x="0" y="180391"/>
              </a:lnTo>
              <a:lnTo>
                <a:pt x="0" y="3607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D3630A-ECC1-5A44-B512-D33E307C9034}">
      <dsp:nvSpPr>
        <dsp:cNvPr id="0" name=""/>
        <dsp:cNvSpPr/>
      </dsp:nvSpPr>
      <dsp:spPr>
        <a:xfrm>
          <a:off x="1027302" y="932128"/>
          <a:ext cx="3289234" cy="360782"/>
        </a:xfrm>
        <a:custGeom>
          <a:avLst/>
          <a:gdLst/>
          <a:ahLst/>
          <a:cxnLst/>
          <a:rect l="0" t="0" r="0" b="0"/>
          <a:pathLst>
            <a:path>
              <a:moveTo>
                <a:pt x="3289234" y="0"/>
              </a:moveTo>
              <a:lnTo>
                <a:pt x="3289234" y="180391"/>
              </a:lnTo>
              <a:lnTo>
                <a:pt x="0" y="180391"/>
              </a:lnTo>
              <a:lnTo>
                <a:pt x="0" y="3607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DC3397-8D6B-1449-9B30-63F6B5CEE6B8}">
      <dsp:nvSpPr>
        <dsp:cNvPr id="0" name=""/>
        <dsp:cNvSpPr/>
      </dsp:nvSpPr>
      <dsp:spPr>
        <a:xfrm>
          <a:off x="2029160" y="73123"/>
          <a:ext cx="4574753" cy="85900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docs.microsoft.com/</a:t>
          </a:r>
        </a:p>
      </dsp:txBody>
      <dsp:txXfrm>
        <a:off x="2029160" y="73123"/>
        <a:ext cx="4574753" cy="859005"/>
      </dsp:txXfrm>
    </dsp:sp>
    <dsp:sp modelId="{63C138C5-2C05-B34D-BFD6-7F906F0598B8}">
      <dsp:nvSpPr>
        <dsp:cNvPr id="0" name=""/>
        <dsp:cNvSpPr/>
      </dsp:nvSpPr>
      <dsp:spPr>
        <a:xfrm>
          <a:off x="5687" y="1292911"/>
          <a:ext cx="2043230" cy="859005"/>
        </a:xfrm>
        <a:prstGeom prst="rect">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52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/aspnet/core/</a:t>
          </a:r>
        </a:p>
      </dsp:txBody>
      <dsp:txXfrm>
        <a:off x="5687" y="1292911"/>
        <a:ext cx="2043230" cy="859005"/>
      </dsp:txXfrm>
    </dsp:sp>
    <dsp:sp modelId="{88FFDCB5-7A77-9147-A57E-BDC087932BD6}">
      <dsp:nvSpPr>
        <dsp:cNvPr id="0" name=""/>
        <dsp:cNvSpPr/>
      </dsp:nvSpPr>
      <dsp:spPr>
        <a:xfrm>
          <a:off x="2409699" y="1292911"/>
          <a:ext cx="1718010" cy="859005"/>
        </a:xfrm>
        <a:prstGeom prst="rect">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52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/azure/</a:t>
          </a:r>
        </a:p>
      </dsp:txBody>
      <dsp:txXfrm>
        <a:off x="2409699" y="1292911"/>
        <a:ext cx="1718010" cy="859005"/>
      </dsp:txXfrm>
    </dsp:sp>
    <dsp:sp modelId="{0712CD76-6BFA-F043-A827-ED7C0FBFECFE}">
      <dsp:nvSpPr>
        <dsp:cNvPr id="0" name=""/>
        <dsp:cNvSpPr/>
      </dsp:nvSpPr>
      <dsp:spPr>
        <a:xfrm>
          <a:off x="4488492" y="1292911"/>
          <a:ext cx="1718010" cy="859005"/>
        </a:xfrm>
        <a:prstGeom prst="rect">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52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/sql/</a:t>
          </a:r>
        </a:p>
      </dsp:txBody>
      <dsp:txXfrm>
        <a:off x="4488492" y="1292911"/>
        <a:ext cx="1718010" cy="859005"/>
      </dsp:txXfrm>
    </dsp:sp>
    <dsp:sp modelId="{FF63BFDC-7D9F-F749-98E5-DDB3E47480A7}">
      <dsp:nvSpPr>
        <dsp:cNvPr id="0" name=""/>
        <dsp:cNvSpPr/>
      </dsp:nvSpPr>
      <dsp:spPr>
        <a:xfrm>
          <a:off x="6567285" y="1292911"/>
          <a:ext cx="1718010" cy="859005"/>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52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t>
          </a:r>
        </a:p>
      </dsp:txBody>
      <dsp:txXfrm>
        <a:off x="6567285" y="1292911"/>
        <a:ext cx="1718010" cy="8590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3ED20-1250-468C-9454-B15AF7501B73}">
      <dsp:nvSpPr>
        <dsp:cNvPr id="0" name=""/>
        <dsp:cNvSpPr/>
      </dsp:nvSpPr>
      <dsp:spPr>
        <a:xfrm>
          <a:off x="1799202" y="1190"/>
          <a:ext cx="2728224" cy="109128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npm Package or Source Code</a:t>
          </a:r>
        </a:p>
      </dsp:txBody>
      <dsp:txXfrm>
        <a:off x="2344847" y="1190"/>
        <a:ext cx="1636935" cy="1091289"/>
      </dsp:txXfrm>
    </dsp:sp>
    <dsp:sp modelId="{3CE4FD7C-BE0F-45D6-B3EA-FF74F9EC50E2}">
      <dsp:nvSpPr>
        <dsp:cNvPr id="0" name=""/>
        <dsp:cNvSpPr/>
      </dsp:nvSpPr>
      <dsp:spPr>
        <a:xfrm>
          <a:off x="4172758" y="93950"/>
          <a:ext cx="2264426" cy="905770"/>
        </a:xfrm>
        <a:prstGeom prst="chevron">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Arial" panose="020B0604020202020204" pitchFamily="34" charset="0"/>
              <a:cs typeface="Arial" panose="020B0604020202020204" pitchFamily="34" charset="0"/>
            </a:rPr>
            <a:t>JSDoc</a:t>
          </a:r>
          <a:r>
            <a:rPr lang="en-US" sz="1800" kern="1200" dirty="0">
              <a:latin typeface="Arial" panose="020B0604020202020204" pitchFamily="34" charset="0"/>
              <a:cs typeface="Arial" panose="020B0604020202020204" pitchFamily="34" charset="0"/>
            </a:rPr>
            <a:t>/</a:t>
          </a:r>
        </a:p>
        <a:p>
          <a:pPr marL="0" lvl="0" indent="0" algn="ctr" defTabSz="800100">
            <a:lnSpc>
              <a:spcPct val="90000"/>
            </a:lnSpc>
            <a:spcBef>
              <a:spcPct val="0"/>
            </a:spcBef>
            <a:spcAft>
              <a:spcPct val="35000"/>
            </a:spcAft>
            <a:buNone/>
          </a:pPr>
          <a:r>
            <a:rPr lang="en-US" sz="1800" kern="1200" dirty="0" err="1">
              <a:latin typeface="Arial" panose="020B0604020202020204" pitchFamily="34" charset="0"/>
              <a:cs typeface="Arial" panose="020B0604020202020204" pitchFamily="34" charset="0"/>
            </a:rPr>
            <a:t>TypeDoc</a:t>
          </a:r>
          <a:endParaRPr lang="en-US" sz="1800" kern="1200" dirty="0">
            <a:latin typeface="Arial" panose="020B0604020202020204" pitchFamily="34" charset="0"/>
            <a:cs typeface="Arial" panose="020B0604020202020204" pitchFamily="34" charset="0"/>
          </a:endParaRPr>
        </a:p>
      </dsp:txBody>
      <dsp:txXfrm>
        <a:off x="4625643" y="93950"/>
        <a:ext cx="1358656" cy="905770"/>
      </dsp:txXfrm>
    </dsp:sp>
    <dsp:sp modelId="{16716DFB-2375-4271-A954-DCBBED5004BC}">
      <dsp:nvSpPr>
        <dsp:cNvPr id="0" name=""/>
        <dsp:cNvSpPr/>
      </dsp:nvSpPr>
      <dsp:spPr>
        <a:xfrm>
          <a:off x="6120165" y="93950"/>
          <a:ext cx="2264426" cy="905770"/>
        </a:xfrm>
        <a:prstGeom prst="chevron">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Schema Document Processor</a:t>
          </a:r>
        </a:p>
      </dsp:txBody>
      <dsp:txXfrm>
        <a:off x="6573050" y="93950"/>
        <a:ext cx="1358656" cy="905770"/>
      </dsp:txXfrm>
    </dsp:sp>
    <dsp:sp modelId="{813DE231-5BF1-4BC7-992B-16235D426046}">
      <dsp:nvSpPr>
        <dsp:cNvPr id="0" name=""/>
        <dsp:cNvSpPr/>
      </dsp:nvSpPr>
      <dsp:spPr>
        <a:xfrm>
          <a:off x="8067572" y="93950"/>
          <a:ext cx="2264426" cy="905770"/>
        </a:xfrm>
        <a:prstGeom prst="chevron">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YAML + Markdown</a:t>
          </a:r>
        </a:p>
      </dsp:txBody>
      <dsp:txXfrm>
        <a:off x="8520457" y="93950"/>
        <a:ext cx="1358656" cy="905770"/>
      </dsp:txXfrm>
    </dsp:sp>
    <dsp:sp modelId="{77DA67F8-942E-4DCC-9FE8-F75F65BBD5F5}">
      <dsp:nvSpPr>
        <dsp:cNvPr id="0" name=""/>
        <dsp:cNvSpPr/>
      </dsp:nvSpPr>
      <dsp:spPr>
        <a:xfrm>
          <a:off x="10014979" y="93950"/>
          <a:ext cx="3145401" cy="905770"/>
        </a:xfrm>
        <a:prstGeom prst="chevron">
          <a:avLst/>
        </a:prstGeom>
        <a:solidFill>
          <a:srgbClr val="009BDE"/>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Arial" panose="020B0604020202020204" pitchFamily="34" charset="0"/>
              <a:cs typeface="Arial" panose="020B0604020202020204" pitchFamily="34" charset="0"/>
            </a:rPr>
            <a:t>docs.microsoft.com</a:t>
          </a:r>
        </a:p>
      </dsp:txBody>
      <dsp:txXfrm>
        <a:off x="10467864" y="93950"/>
        <a:ext cx="2239631" cy="905770"/>
      </dsp:txXfrm>
    </dsp:sp>
    <dsp:sp modelId="{18AD7CDF-8DBF-4B9F-9F28-25E3423A68B7}">
      <dsp:nvSpPr>
        <dsp:cNvPr id="0" name=""/>
        <dsp:cNvSpPr/>
      </dsp:nvSpPr>
      <dsp:spPr>
        <a:xfrm>
          <a:off x="1799202" y="1245260"/>
          <a:ext cx="2728224" cy="109128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PyPI Package, sdist/bdist or Source Code</a:t>
          </a:r>
        </a:p>
      </dsp:txBody>
      <dsp:txXfrm>
        <a:off x="2344847" y="1245260"/>
        <a:ext cx="1636935" cy="1091289"/>
      </dsp:txXfrm>
    </dsp:sp>
    <dsp:sp modelId="{11865CE3-E764-433D-8621-E7C0E49B0457}">
      <dsp:nvSpPr>
        <dsp:cNvPr id="0" name=""/>
        <dsp:cNvSpPr/>
      </dsp:nvSpPr>
      <dsp:spPr>
        <a:xfrm>
          <a:off x="4172758" y="1338020"/>
          <a:ext cx="2264426" cy="905770"/>
        </a:xfrm>
        <a:prstGeom prst="chevron">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Sphinx</a:t>
          </a:r>
        </a:p>
      </dsp:txBody>
      <dsp:txXfrm>
        <a:off x="4625643" y="1338020"/>
        <a:ext cx="1358656" cy="905770"/>
      </dsp:txXfrm>
    </dsp:sp>
    <dsp:sp modelId="{37EB8140-DB2E-4F78-AE1E-1B0996904C21}">
      <dsp:nvSpPr>
        <dsp:cNvPr id="0" name=""/>
        <dsp:cNvSpPr/>
      </dsp:nvSpPr>
      <dsp:spPr>
        <a:xfrm>
          <a:off x="6120165" y="1338020"/>
          <a:ext cx="2264426" cy="905770"/>
        </a:xfrm>
        <a:prstGeom prst="chevron">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Schema Document Processor</a:t>
          </a:r>
        </a:p>
      </dsp:txBody>
      <dsp:txXfrm>
        <a:off x="6573050" y="1338020"/>
        <a:ext cx="1358656" cy="905770"/>
      </dsp:txXfrm>
    </dsp:sp>
    <dsp:sp modelId="{BC321B85-5726-4C10-9E9E-48ABCBBE24B9}">
      <dsp:nvSpPr>
        <dsp:cNvPr id="0" name=""/>
        <dsp:cNvSpPr/>
      </dsp:nvSpPr>
      <dsp:spPr>
        <a:xfrm>
          <a:off x="8067572" y="1338020"/>
          <a:ext cx="2264426" cy="905770"/>
        </a:xfrm>
        <a:prstGeom prst="chevron">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YAML + Markdown</a:t>
          </a:r>
        </a:p>
      </dsp:txBody>
      <dsp:txXfrm>
        <a:off x="8520457" y="1338020"/>
        <a:ext cx="1358656" cy="905770"/>
      </dsp:txXfrm>
    </dsp:sp>
    <dsp:sp modelId="{34E441AD-0648-416C-AD9A-9C0AC419AD43}">
      <dsp:nvSpPr>
        <dsp:cNvPr id="0" name=""/>
        <dsp:cNvSpPr/>
      </dsp:nvSpPr>
      <dsp:spPr>
        <a:xfrm>
          <a:off x="10014979" y="1338020"/>
          <a:ext cx="3145401" cy="905770"/>
        </a:xfrm>
        <a:prstGeom prst="chevron">
          <a:avLst/>
        </a:prstGeom>
        <a:solidFill>
          <a:srgbClr val="009BDE"/>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solidFill>
              <a:latin typeface="Arial" panose="020B0604020202020204" pitchFamily="34" charset="0"/>
              <a:cs typeface="Arial" panose="020B0604020202020204" pitchFamily="34" charset="0"/>
            </a:rPr>
            <a:t>docs.microsoft.com</a:t>
          </a:r>
          <a:endParaRPr lang="en-US" sz="1800" kern="1200" dirty="0">
            <a:solidFill>
              <a:schemeClr val="bg1"/>
            </a:solidFill>
            <a:latin typeface="Arial" panose="020B0604020202020204" pitchFamily="34" charset="0"/>
            <a:cs typeface="Arial" panose="020B0604020202020204" pitchFamily="34" charset="0"/>
          </a:endParaRPr>
        </a:p>
      </dsp:txBody>
      <dsp:txXfrm>
        <a:off x="10467864" y="1338020"/>
        <a:ext cx="2239631" cy="905770"/>
      </dsp:txXfrm>
    </dsp:sp>
    <dsp:sp modelId="{58677C8C-9338-4853-A91A-896E3692B622}">
      <dsp:nvSpPr>
        <dsp:cNvPr id="0" name=""/>
        <dsp:cNvSpPr/>
      </dsp:nvSpPr>
      <dsp:spPr>
        <a:xfrm>
          <a:off x="1799202" y="2489331"/>
          <a:ext cx="2728224" cy="109128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Maven Package or Source Code</a:t>
          </a:r>
        </a:p>
      </dsp:txBody>
      <dsp:txXfrm>
        <a:off x="2344847" y="2489331"/>
        <a:ext cx="1636935" cy="1091289"/>
      </dsp:txXfrm>
    </dsp:sp>
    <dsp:sp modelId="{424ACF01-AF77-4E36-8466-EDE7FAA48ED1}">
      <dsp:nvSpPr>
        <dsp:cNvPr id="0" name=""/>
        <dsp:cNvSpPr/>
      </dsp:nvSpPr>
      <dsp:spPr>
        <a:xfrm>
          <a:off x="4172758" y="2582091"/>
          <a:ext cx="2264426" cy="905770"/>
        </a:xfrm>
        <a:prstGeom prst="chevron">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Javadoc</a:t>
          </a:r>
        </a:p>
      </dsp:txBody>
      <dsp:txXfrm>
        <a:off x="4625643" y="2582091"/>
        <a:ext cx="1358656" cy="905770"/>
      </dsp:txXfrm>
    </dsp:sp>
    <dsp:sp modelId="{9530D8ED-0A2B-4228-8C9A-8D2BB914E3C5}">
      <dsp:nvSpPr>
        <dsp:cNvPr id="0" name=""/>
        <dsp:cNvSpPr/>
      </dsp:nvSpPr>
      <dsp:spPr>
        <a:xfrm>
          <a:off x="6120165" y="2582091"/>
          <a:ext cx="2264426" cy="905770"/>
        </a:xfrm>
        <a:prstGeom prst="chevron">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Schema Document Processor</a:t>
          </a:r>
        </a:p>
      </dsp:txBody>
      <dsp:txXfrm>
        <a:off x="6573050" y="2582091"/>
        <a:ext cx="1358656" cy="905770"/>
      </dsp:txXfrm>
    </dsp:sp>
    <dsp:sp modelId="{E36E28E9-F76D-413B-9D08-CE9EEFC2E1C1}">
      <dsp:nvSpPr>
        <dsp:cNvPr id="0" name=""/>
        <dsp:cNvSpPr/>
      </dsp:nvSpPr>
      <dsp:spPr>
        <a:xfrm>
          <a:off x="8067572" y="2582091"/>
          <a:ext cx="2264426" cy="905770"/>
        </a:xfrm>
        <a:prstGeom prst="chevron">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YAML + Markdown</a:t>
          </a:r>
        </a:p>
      </dsp:txBody>
      <dsp:txXfrm>
        <a:off x="8520457" y="2582091"/>
        <a:ext cx="1358656" cy="905770"/>
      </dsp:txXfrm>
    </dsp:sp>
    <dsp:sp modelId="{CD55DF26-56EF-4071-861B-ABFE16FB9E74}">
      <dsp:nvSpPr>
        <dsp:cNvPr id="0" name=""/>
        <dsp:cNvSpPr/>
      </dsp:nvSpPr>
      <dsp:spPr>
        <a:xfrm>
          <a:off x="10014979" y="2582091"/>
          <a:ext cx="3145401" cy="905770"/>
        </a:xfrm>
        <a:prstGeom prst="chevron">
          <a:avLst/>
        </a:prstGeom>
        <a:solidFill>
          <a:srgbClr val="009BDE"/>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solidFill>
              <a:latin typeface="Arial" panose="020B0604020202020204" pitchFamily="34" charset="0"/>
              <a:cs typeface="Arial" panose="020B0604020202020204" pitchFamily="34" charset="0"/>
            </a:rPr>
            <a:t>docs.microsoft.com</a:t>
          </a:r>
          <a:endParaRPr lang="en-US" sz="1800" kern="1200" dirty="0">
            <a:solidFill>
              <a:schemeClr val="bg1"/>
            </a:solidFill>
            <a:latin typeface="Arial" panose="020B0604020202020204" pitchFamily="34" charset="0"/>
            <a:cs typeface="Arial" panose="020B0604020202020204" pitchFamily="34" charset="0"/>
          </a:endParaRPr>
        </a:p>
      </dsp:txBody>
      <dsp:txXfrm>
        <a:off x="10467864" y="2582091"/>
        <a:ext cx="2239631" cy="905770"/>
      </dsp:txXfrm>
    </dsp:sp>
    <dsp:sp modelId="{591B7260-6648-4DC6-B6B6-7536D0CF21CB}">
      <dsp:nvSpPr>
        <dsp:cNvPr id="0" name=""/>
        <dsp:cNvSpPr/>
      </dsp:nvSpPr>
      <dsp:spPr>
        <a:xfrm>
          <a:off x="1799202" y="3733402"/>
          <a:ext cx="2728224" cy="109128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Swagger Spec</a:t>
          </a:r>
        </a:p>
      </dsp:txBody>
      <dsp:txXfrm>
        <a:off x="2344847" y="3733402"/>
        <a:ext cx="1636935" cy="1091289"/>
      </dsp:txXfrm>
    </dsp:sp>
    <dsp:sp modelId="{BCCF495F-AD28-4722-B463-31EB60BFA245}">
      <dsp:nvSpPr>
        <dsp:cNvPr id="0" name=""/>
        <dsp:cNvSpPr/>
      </dsp:nvSpPr>
      <dsp:spPr>
        <a:xfrm>
          <a:off x="4172758" y="3826161"/>
          <a:ext cx="2264426" cy="905770"/>
        </a:xfrm>
        <a:prstGeom prst="chevron">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Swagger Processor</a:t>
          </a:r>
        </a:p>
      </dsp:txBody>
      <dsp:txXfrm>
        <a:off x="4625643" y="3826161"/>
        <a:ext cx="1358656" cy="905770"/>
      </dsp:txXfrm>
    </dsp:sp>
    <dsp:sp modelId="{D616B2F0-79FA-4925-8FC5-549E3AB05328}">
      <dsp:nvSpPr>
        <dsp:cNvPr id="0" name=""/>
        <dsp:cNvSpPr/>
      </dsp:nvSpPr>
      <dsp:spPr>
        <a:xfrm>
          <a:off x="6120165" y="3826161"/>
          <a:ext cx="2264426" cy="905770"/>
        </a:xfrm>
        <a:prstGeom prst="chevron">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Schema Document Processor</a:t>
          </a:r>
        </a:p>
      </dsp:txBody>
      <dsp:txXfrm>
        <a:off x="6573050" y="3826161"/>
        <a:ext cx="1358656" cy="905770"/>
      </dsp:txXfrm>
    </dsp:sp>
    <dsp:sp modelId="{6BB2D558-55AB-469C-BC12-EEF661BD0C37}">
      <dsp:nvSpPr>
        <dsp:cNvPr id="0" name=""/>
        <dsp:cNvSpPr/>
      </dsp:nvSpPr>
      <dsp:spPr>
        <a:xfrm>
          <a:off x="8067572" y="3826161"/>
          <a:ext cx="2264426" cy="905770"/>
        </a:xfrm>
        <a:prstGeom prst="chevron">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YAML + Markdown</a:t>
          </a:r>
        </a:p>
      </dsp:txBody>
      <dsp:txXfrm>
        <a:off x="8520457" y="3826161"/>
        <a:ext cx="1358656" cy="905770"/>
      </dsp:txXfrm>
    </dsp:sp>
    <dsp:sp modelId="{70D59B96-BF92-4570-86B5-29C4374CF06C}">
      <dsp:nvSpPr>
        <dsp:cNvPr id="0" name=""/>
        <dsp:cNvSpPr/>
      </dsp:nvSpPr>
      <dsp:spPr>
        <a:xfrm>
          <a:off x="10014979" y="3826161"/>
          <a:ext cx="3145401" cy="905770"/>
        </a:xfrm>
        <a:prstGeom prst="chevron">
          <a:avLst/>
        </a:prstGeom>
        <a:solidFill>
          <a:srgbClr val="009BDE"/>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solidFill>
              <a:latin typeface="Arial" panose="020B0604020202020204" pitchFamily="34" charset="0"/>
              <a:cs typeface="Arial" panose="020B0604020202020204" pitchFamily="34" charset="0"/>
            </a:rPr>
            <a:t>docs.microsoft.com</a:t>
          </a:r>
          <a:endParaRPr lang="en-US" sz="1800" kern="1200" dirty="0">
            <a:solidFill>
              <a:schemeClr val="bg1"/>
            </a:solidFill>
            <a:latin typeface="Arial" panose="020B0604020202020204" pitchFamily="34" charset="0"/>
            <a:cs typeface="Arial" panose="020B0604020202020204" pitchFamily="34" charset="0"/>
          </a:endParaRPr>
        </a:p>
      </dsp:txBody>
      <dsp:txXfrm>
        <a:off x="10467864" y="3826161"/>
        <a:ext cx="2239631" cy="905770"/>
      </dsp:txXfrm>
    </dsp:sp>
    <dsp:sp modelId="{17D2D9EB-BFD9-48C8-9998-CE18D49B6BA4}">
      <dsp:nvSpPr>
        <dsp:cNvPr id="0" name=""/>
        <dsp:cNvSpPr/>
      </dsp:nvSpPr>
      <dsp:spPr>
        <a:xfrm>
          <a:off x="1799202" y="4977472"/>
          <a:ext cx="2728224" cy="109128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NuGet Package or DLLs</a:t>
          </a:r>
        </a:p>
      </dsp:txBody>
      <dsp:txXfrm>
        <a:off x="2344847" y="4977472"/>
        <a:ext cx="1636935" cy="1091289"/>
      </dsp:txXfrm>
    </dsp:sp>
    <dsp:sp modelId="{5A098AA9-6C97-4E36-91E4-D6CDD7F5A78C}">
      <dsp:nvSpPr>
        <dsp:cNvPr id="0" name=""/>
        <dsp:cNvSpPr/>
      </dsp:nvSpPr>
      <dsp:spPr>
        <a:xfrm>
          <a:off x="4172758" y="5070232"/>
          <a:ext cx="2264426" cy="905770"/>
        </a:xfrm>
        <a:prstGeom prst="chevron">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mdoc</a:t>
          </a:r>
        </a:p>
      </dsp:txBody>
      <dsp:txXfrm>
        <a:off x="4625643" y="5070232"/>
        <a:ext cx="1358656" cy="905770"/>
      </dsp:txXfrm>
    </dsp:sp>
    <dsp:sp modelId="{E3887B08-B225-4A61-9060-BBB9345B4AAF}">
      <dsp:nvSpPr>
        <dsp:cNvPr id="0" name=""/>
        <dsp:cNvSpPr/>
      </dsp:nvSpPr>
      <dsp:spPr>
        <a:xfrm>
          <a:off x="6120165" y="5070232"/>
          <a:ext cx="2264426" cy="905770"/>
        </a:xfrm>
        <a:prstGeom prst="chevron">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Schema Document Processor</a:t>
          </a:r>
        </a:p>
      </dsp:txBody>
      <dsp:txXfrm>
        <a:off x="6573050" y="5070232"/>
        <a:ext cx="1358656" cy="905770"/>
      </dsp:txXfrm>
    </dsp:sp>
    <dsp:sp modelId="{23FA6964-2B26-4904-8991-4C2D92FBEAF9}">
      <dsp:nvSpPr>
        <dsp:cNvPr id="0" name=""/>
        <dsp:cNvSpPr/>
      </dsp:nvSpPr>
      <dsp:spPr>
        <a:xfrm>
          <a:off x="8067572" y="5070232"/>
          <a:ext cx="2264426" cy="905770"/>
        </a:xfrm>
        <a:prstGeom prst="chevron">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YAML + Markdown</a:t>
          </a:r>
        </a:p>
      </dsp:txBody>
      <dsp:txXfrm>
        <a:off x="8520457" y="5070232"/>
        <a:ext cx="1358656" cy="905770"/>
      </dsp:txXfrm>
    </dsp:sp>
    <dsp:sp modelId="{D75551A0-3612-477A-ACC8-6AA9E1E72634}">
      <dsp:nvSpPr>
        <dsp:cNvPr id="0" name=""/>
        <dsp:cNvSpPr/>
      </dsp:nvSpPr>
      <dsp:spPr>
        <a:xfrm>
          <a:off x="10014979" y="5070232"/>
          <a:ext cx="3145401" cy="905770"/>
        </a:xfrm>
        <a:prstGeom prst="chevron">
          <a:avLst/>
        </a:prstGeom>
        <a:solidFill>
          <a:srgbClr val="009BDE"/>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solidFill>
              <a:latin typeface="Arial" panose="020B0604020202020204" pitchFamily="34" charset="0"/>
              <a:cs typeface="Arial" panose="020B0604020202020204" pitchFamily="34" charset="0"/>
            </a:rPr>
            <a:t>docs.microsoft.com</a:t>
          </a:r>
          <a:endParaRPr lang="en-US" sz="1800" kern="1200" dirty="0">
            <a:solidFill>
              <a:schemeClr val="bg1"/>
            </a:solidFill>
            <a:latin typeface="Arial" panose="020B0604020202020204" pitchFamily="34" charset="0"/>
            <a:cs typeface="Arial" panose="020B0604020202020204" pitchFamily="34" charset="0"/>
          </a:endParaRPr>
        </a:p>
      </dsp:txBody>
      <dsp:txXfrm>
        <a:off x="10467864" y="5070232"/>
        <a:ext cx="2239631" cy="9057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F970E3-E152-7F4D-A995-D709BFCF9E52}">
      <dsp:nvSpPr>
        <dsp:cNvPr id="0" name=""/>
        <dsp:cNvSpPr/>
      </dsp:nvSpPr>
      <dsp:spPr>
        <a:xfrm>
          <a:off x="1322" y="427109"/>
          <a:ext cx="2166823" cy="866729"/>
        </a:xfrm>
        <a:prstGeom prst="homePlate">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Crawler</a:t>
          </a:r>
        </a:p>
      </dsp:txBody>
      <dsp:txXfrm>
        <a:off x="1322" y="427109"/>
        <a:ext cx="1950141" cy="866729"/>
      </dsp:txXfrm>
    </dsp:sp>
    <dsp:sp modelId="{9EFE18CA-525E-9C49-A982-C486D539540C}">
      <dsp:nvSpPr>
        <dsp:cNvPr id="0" name=""/>
        <dsp:cNvSpPr/>
      </dsp:nvSpPr>
      <dsp:spPr>
        <a:xfrm>
          <a:off x="1734781" y="427109"/>
          <a:ext cx="2166823" cy="866729"/>
        </a:xfrm>
        <a:prstGeom prst="chevron">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Cosmos DB</a:t>
          </a:r>
        </a:p>
      </dsp:txBody>
      <dsp:txXfrm>
        <a:off x="2168146" y="427109"/>
        <a:ext cx="1300094" cy="866729"/>
      </dsp:txXfrm>
    </dsp:sp>
    <dsp:sp modelId="{CA4EBCDC-1B38-7448-972A-60186F1ABC1F}">
      <dsp:nvSpPr>
        <dsp:cNvPr id="0" name=""/>
        <dsp:cNvSpPr/>
      </dsp:nvSpPr>
      <dsp:spPr>
        <a:xfrm>
          <a:off x="3468240" y="427109"/>
          <a:ext cx="2166823" cy="866729"/>
        </a:xfrm>
        <a:prstGeom prst="chevron">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Search Indexer</a:t>
          </a:r>
        </a:p>
      </dsp:txBody>
      <dsp:txXfrm>
        <a:off x="3901605" y="427109"/>
        <a:ext cx="1300094" cy="866729"/>
      </dsp:txXfrm>
    </dsp:sp>
    <dsp:sp modelId="{5C191FF1-D935-C64D-A284-4A3D6115B531}">
      <dsp:nvSpPr>
        <dsp:cNvPr id="0" name=""/>
        <dsp:cNvSpPr/>
      </dsp:nvSpPr>
      <dsp:spPr>
        <a:xfrm>
          <a:off x="5201699" y="427109"/>
          <a:ext cx="2166823" cy="866729"/>
        </a:xfrm>
        <a:prstGeom prst="chevron">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Azure Search</a:t>
          </a:r>
        </a:p>
      </dsp:txBody>
      <dsp:txXfrm>
        <a:off x="5635064" y="427109"/>
        <a:ext cx="1300094" cy="866729"/>
      </dsp:txXfrm>
    </dsp:sp>
    <dsp:sp modelId="{D00A101A-54E4-F946-860D-8AB1EFF61D49}">
      <dsp:nvSpPr>
        <dsp:cNvPr id="0" name=""/>
        <dsp:cNvSpPr/>
      </dsp:nvSpPr>
      <dsp:spPr>
        <a:xfrm>
          <a:off x="6935157" y="427109"/>
          <a:ext cx="2166823" cy="866729"/>
        </a:xfrm>
        <a:prstGeom prst="chevron">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REST API</a:t>
          </a:r>
        </a:p>
      </dsp:txBody>
      <dsp:txXfrm>
        <a:off x="7368522" y="427109"/>
        <a:ext cx="1300094" cy="866729"/>
      </dsp:txXfrm>
    </dsp:sp>
    <dsp:sp modelId="{F2E514AD-E85F-024E-A774-21A08CD72E11}">
      <dsp:nvSpPr>
        <dsp:cNvPr id="0" name=""/>
        <dsp:cNvSpPr/>
      </dsp:nvSpPr>
      <dsp:spPr>
        <a:xfrm>
          <a:off x="8668616" y="427109"/>
          <a:ext cx="2166823" cy="866729"/>
        </a:xfrm>
        <a:prstGeom prst="chevron">
          <a:avLst/>
        </a:prstGeom>
        <a:solidFill>
          <a:srgbClr val="00B0F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Docs</a:t>
          </a:r>
        </a:p>
      </dsp:txBody>
      <dsp:txXfrm>
        <a:off x="9101981" y="427109"/>
        <a:ext cx="1300094" cy="86672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D1B54-0B36-7A4E-913A-A21C02273F89}" type="datetimeFigureOut">
              <a:rPr lang="en-US" smtClean="0"/>
              <a:t>10/17/19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D3714-B553-A044-BA72-366907BA36B5}" type="slidenum">
              <a:rPr lang="en-US" smtClean="0"/>
              <a:t>‹#›</a:t>
            </a:fld>
            <a:endParaRPr lang="en-US"/>
          </a:p>
        </p:txBody>
      </p:sp>
    </p:spTree>
    <p:extLst>
      <p:ext uri="{BB962C8B-B14F-4D97-AF65-F5344CB8AC3E}">
        <p14:creationId xmlns:p14="http://schemas.microsoft.com/office/powerpoint/2010/main" val="772004882"/>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6672" marR="0" lvl="0" indent="-346672"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endParaRPr lang="en-US" dirty="0"/>
          </a:p>
        </p:txBody>
      </p:sp>
      <p:sp>
        <p:nvSpPr>
          <p:cNvPr id="4" name="Header Placeholder 3"/>
          <p:cNvSpPr>
            <a:spLocks noGrp="1"/>
          </p:cNvSpPr>
          <p:nvPr>
            <p:ph type="hdr" sz="quarter" idx="10"/>
          </p:nvPr>
        </p:nvSpPr>
        <p:spPr/>
        <p:txBody>
          <a:bodyPr/>
          <a:lstStyle/>
          <a:p>
            <a:pPr defTabSz="924458">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41713"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24458">
              <a:defRPr/>
            </a:pPr>
            <a:fld id="{38EEC551-8CDA-4EB6-89BB-2A86C9F091C8}" type="datetime8">
              <a:rPr lang="en-US" sz="1800" kern="0">
                <a:solidFill>
                  <a:sysClr val="windowText" lastClr="000000"/>
                </a:solidFill>
              </a:rPr>
              <a:pPr defTabSz="924458">
                <a:defRPr/>
              </a:pPr>
              <a:t>10/17/19 11:46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24458">
              <a:defRPr/>
            </a:pPr>
            <a:fld id="{B4008EB6-D09E-4580-8CD6-DDB14511944F}" type="slidenum">
              <a:rPr lang="en-US" sz="1800" kern="0">
                <a:solidFill>
                  <a:sysClr val="windowText" lastClr="000000"/>
                </a:solidFill>
              </a:rPr>
              <a:pPr defTabSz="924458">
                <a:defRPr/>
              </a:pPr>
              <a:t>2</a:t>
            </a:fld>
            <a:endParaRPr lang="en-US" sz="1800" kern="0">
              <a:solidFill>
                <a:sysClr val="windowText" lastClr="000000"/>
              </a:solidFill>
            </a:endParaRPr>
          </a:p>
        </p:txBody>
      </p:sp>
    </p:spTree>
    <p:extLst>
      <p:ext uri="{BB962C8B-B14F-4D97-AF65-F5344CB8AC3E}">
        <p14:creationId xmlns:p14="http://schemas.microsoft.com/office/powerpoint/2010/main" val="10307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BC8CFB-EE8B-0E46-B966-96AAF0CC821F}" type="slidenum">
              <a:rPr lang="es-ES_tradnl" smtClean="0"/>
              <a:t>34</a:t>
            </a:fld>
            <a:endParaRPr lang="es-ES_tradnl"/>
          </a:p>
        </p:txBody>
      </p:sp>
    </p:spTree>
    <p:extLst>
      <p:ext uri="{BB962C8B-B14F-4D97-AF65-F5344CB8AC3E}">
        <p14:creationId xmlns:p14="http://schemas.microsoft.com/office/powerpoint/2010/main" val="2572594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8328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8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68575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575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68575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itchFamily="34" charset="0"/>
                <a:ea typeface="Segoe UI" pitchFamily="34" charset="0"/>
                <a:cs typeface="Segoe UI" pitchFamily="34" charset="0"/>
              </a:rPr>
              <a:t>Document name here</a:t>
            </a:r>
          </a:p>
        </p:txBody>
      </p:sp>
    </p:spTree>
    <p:extLst>
      <p:ext uri="{BB962C8B-B14F-4D97-AF65-F5344CB8AC3E}">
        <p14:creationId xmlns:p14="http://schemas.microsoft.com/office/powerpoint/2010/main" val="2754592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5868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BC8CFB-EE8B-0E46-B966-96AAF0CC821F}"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7718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10/17/19</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9455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880F465-E247-432F-A043-175A2180E28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675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8794A3-D816-F644-9AFB-92326273A999}" type="slidenum">
              <a:rPr lang="en-US" smtClean="0"/>
              <a:t>30</a:t>
            </a:fld>
            <a:endParaRPr lang="en-US"/>
          </a:p>
        </p:txBody>
      </p:sp>
    </p:spTree>
    <p:extLst>
      <p:ext uri="{BB962C8B-B14F-4D97-AF65-F5344CB8AC3E}">
        <p14:creationId xmlns:p14="http://schemas.microsoft.com/office/powerpoint/2010/main" val="2977928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51CFBFF-73B8-4012-923E-5A7CE0ED527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441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1557441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2477642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1744944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4014660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08381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8"/>
          </a:xfrm>
          <a:noFill/>
        </p:spPr>
        <p:txBody>
          <a:bodyPr lIns="0" tIns="0" rIns="0" bIns="0" anchor="t" anchorCtr="0"/>
          <a:lstStyle>
            <a:lvl1pPr>
              <a:lnSpc>
                <a:spcPct val="100000"/>
              </a:lnSpc>
              <a:spcAft>
                <a:spcPts val="1300"/>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240462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366182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405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301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410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Clic para editar título</a:t>
            </a:r>
            <a:endParaRPr lang="es-ES_tradnl"/>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p:cNvSpPr>
            <a:spLocks noGrp="1"/>
          </p:cNvSpPr>
          <p:nvPr>
            <p:ph type="dt" sz="half" idx="10"/>
          </p:nvPr>
        </p:nvSpPr>
        <p:spPr/>
        <p:txBody>
          <a:bodyPr/>
          <a:lstStyle/>
          <a:p>
            <a:fld id="{16FBC8E4-C2A8-C643-9B03-0F7DEA8F20F2}" type="datetimeFigureOut">
              <a:rPr lang="es-ES_tradnl" smtClean="0"/>
              <a:t>17/10/19</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8F70F972-D107-DD4F-9C0D-EB9D4D85AB6B}" type="slidenum">
              <a:rPr lang="es-ES_tradnl" smtClean="0"/>
              <a:t>‹#›</a:t>
            </a:fld>
            <a:endParaRPr lang="es-ES_tradnl"/>
          </a:p>
        </p:txBody>
      </p:sp>
    </p:spTree>
    <p:extLst>
      <p:ext uri="{BB962C8B-B14F-4D97-AF65-F5344CB8AC3E}">
        <p14:creationId xmlns:p14="http://schemas.microsoft.com/office/powerpoint/2010/main" val="37072499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5143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981014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 Placeholder 5"/>
          <p:cNvSpPr>
            <a:spLocks noGrp="1"/>
          </p:cNvSpPr>
          <p:nvPr>
            <p:ph type="body" sz="quarter" idx="10"/>
          </p:nvPr>
        </p:nvSpPr>
        <p:spPr>
          <a:xfrm>
            <a:off x="274704" y="1212851"/>
            <a:ext cx="11887070" cy="1963413"/>
          </a:xfrm>
        </p:spPr>
        <p:txBody>
          <a:bodyPr/>
          <a:lstStyle>
            <a:lvl1pPr marL="0" indent="0">
              <a:buNone/>
              <a:defRPr>
                <a:solidFill>
                  <a:schemeClr val="accent1"/>
                </a:solidFill>
              </a:defRPr>
            </a:lvl1pPr>
            <a:lvl2pPr marL="0" indent="0">
              <a:buFontTx/>
              <a:buNone/>
              <a:defRPr sz="2040">
                <a:solidFill>
                  <a:srgbClr val="505050"/>
                </a:solidFill>
              </a:defRPr>
            </a:lvl2pPr>
            <a:lvl3pPr marL="228549" indent="0">
              <a:buNone/>
              <a:defRPr>
                <a:solidFill>
                  <a:srgbClr val="505050"/>
                </a:solidFill>
              </a:defRPr>
            </a:lvl3pPr>
            <a:lvl4pPr marL="457096" indent="0">
              <a:buNone/>
              <a:defRPr>
                <a:solidFill>
                  <a:srgbClr val="505050"/>
                </a:solidFill>
              </a:defRPr>
            </a:lvl4pPr>
            <a:lvl5pPr marL="685645" indent="0">
              <a:buNone/>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1"/>
          </p:nvPr>
        </p:nvSpPr>
        <p:spPr/>
        <p:txBody>
          <a:bodyPr/>
          <a:lstStyle/>
          <a:p>
            <a:r>
              <a:rPr lang="en-US"/>
              <a:t>Document name here</a:t>
            </a:r>
          </a:p>
        </p:txBody>
      </p:sp>
      <p:sp>
        <p:nvSpPr>
          <p:cNvPr id="7" name="Slide Number Placeholder 6"/>
          <p:cNvSpPr>
            <a:spLocks noGrp="1"/>
          </p:cNvSpPr>
          <p:nvPr>
            <p:ph type="sldNum" sz="quarter" idx="12"/>
          </p:nvPr>
        </p:nvSpPr>
        <p:spPr/>
        <p:txBody>
          <a:bodyPr/>
          <a:lstStyle/>
          <a:p>
            <a:fld id="{1A59820E-5969-4ECB-9019-D735C2082EC2}" type="slidenum">
              <a:rPr lang="en-US" smtClean="0"/>
              <a:pPr/>
              <a:t>‹#›</a:t>
            </a:fld>
            <a:endParaRPr lang="en-US"/>
          </a:p>
        </p:txBody>
      </p:sp>
    </p:spTree>
    <p:extLst>
      <p:ext uri="{BB962C8B-B14F-4D97-AF65-F5344CB8AC3E}">
        <p14:creationId xmlns:p14="http://schemas.microsoft.com/office/powerpoint/2010/main" val="256901631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143764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1291902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494995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474347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773772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730908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31633413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00060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269507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780" y="-1"/>
            <a:ext cx="12450255" cy="6994525"/>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3330895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4241879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87465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30804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244443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31614459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3016480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857343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16563576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828415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3614107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1226817"/>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1747343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88992670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69711884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459539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727119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63970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79605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a:t>Thank you</a:t>
            </a:r>
          </a:p>
        </p:txBody>
      </p:sp>
    </p:spTree>
    <p:extLst>
      <p:ext uri="{BB962C8B-B14F-4D97-AF65-F5344CB8AC3E}">
        <p14:creationId xmlns:p14="http://schemas.microsoft.com/office/powerpoint/2010/main" val="27626165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4"/>
            <a:ext cx="10056812" cy="1088265"/>
          </a:xfrm>
          <a:noFill/>
        </p:spPr>
        <p:txBody>
          <a:bodyPr tIns="91440" bIns="91440" anchor="t" anchorCtr="0">
            <a:spAutoFit/>
          </a:bodyPr>
          <a:lstStyle>
            <a:lvl1pPr>
              <a:defRPr sz="64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4"/>
            <a:ext cx="10058402" cy="744279"/>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10378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218205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0" i="0" spc="-61" baseline="0">
                <a:latin typeface="Segoe UI Semibold" panose="020B0702040204020203" pitchFamily="34" charset="0"/>
                <a:cs typeface="Segoe UI Semibold" panose="020B07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66369" y="1904066"/>
            <a:ext cx="11503738"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70795327"/>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76536016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218238" y="1904066"/>
            <a:ext cx="5751869" cy="460391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706939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218238" y="1904066"/>
            <a:ext cx="5751869" cy="460391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73724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218236" y="1203545"/>
            <a:ext cx="5751868" cy="700520"/>
          </a:xfrm>
          <a:prstGeom prst="rect">
            <a:avLst/>
          </a:prstGeom>
          <a:ln>
            <a:noFill/>
          </a:ln>
        </p:spPr>
        <p:txBody>
          <a:bodyPr vert="horz" wrap="square" lIns="0" tIns="0" rIns="0" bIns="0" rtlCol="0" anchor="b">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66369" y="1206745"/>
            <a:ext cx="5751870" cy="696110"/>
          </a:xfrm>
          <a:prstGeom prst="rect">
            <a:avLst/>
          </a:prstGeom>
          <a:ln>
            <a:noFill/>
          </a:ln>
        </p:spPr>
        <p:txBody>
          <a:bodyPr vert="horz" wrap="square" lIns="0" tIns="0" rIns="182880" bIns="0" rtlCol="0" anchor="b">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Tree>
    <p:extLst>
      <p:ext uri="{BB962C8B-B14F-4D97-AF65-F5344CB8AC3E}">
        <p14:creationId xmlns:p14="http://schemas.microsoft.com/office/powerpoint/2010/main" val="34718259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6008207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3772204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63141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780" y="-1"/>
            <a:ext cx="12450255" cy="6994525"/>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2129621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1226817"/>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88978531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31816443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3"/>
            <a:ext cx="11567160" cy="1247521"/>
          </a:xfrm>
        </p:spPr>
        <p:txBody>
          <a:bodyPr wrap="square" lIns="0" tIns="0" rIns="0" bIns="0">
            <a:spAutoFit/>
          </a:bodyPr>
          <a:lstStyle>
            <a:lvl1pPr marL="274320" indent="-274320">
              <a:lnSpc>
                <a:spcPct val="90000"/>
              </a:lnSpc>
              <a:spcBef>
                <a:spcPts val="0"/>
              </a:spcBef>
              <a:spcAft>
                <a:spcPts val="1300"/>
              </a:spcAft>
              <a:buClr>
                <a:srgbClr val="000000"/>
              </a:buClr>
              <a:buSzPct val="77000"/>
              <a:buFont typeface="Arial" panose="020B0604020202020204" pitchFamily="34" charset="0"/>
              <a:buChar char="•"/>
              <a:defRPr sz="2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20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a:t>Subtitle Segoe UI 26pt</a:t>
            </a:r>
          </a:p>
        </p:txBody>
      </p:sp>
    </p:spTree>
    <p:extLst>
      <p:ext uri="{BB962C8B-B14F-4D97-AF65-F5344CB8AC3E}">
        <p14:creationId xmlns:p14="http://schemas.microsoft.com/office/powerpoint/2010/main" val="322119589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753169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3"/>
            <a:ext cx="11567160" cy="1247521"/>
          </a:xfrm>
        </p:spPr>
        <p:txBody>
          <a:bodyPr wrap="square" lIns="0" tIns="0" rIns="0" bIns="0">
            <a:spAutoFit/>
          </a:bodyPr>
          <a:lstStyle>
            <a:lvl1pPr marL="274320" indent="-274320">
              <a:lnSpc>
                <a:spcPct val="90000"/>
              </a:lnSpc>
              <a:spcBef>
                <a:spcPts val="0"/>
              </a:spcBef>
              <a:spcAft>
                <a:spcPts val="1300"/>
              </a:spcAft>
              <a:buClr>
                <a:srgbClr val="000000"/>
              </a:buClr>
              <a:buSzPct val="77000"/>
              <a:buFont typeface="Arial" panose="020B0604020202020204" pitchFamily="34" charset="0"/>
              <a:buChar char="•"/>
              <a:defRPr sz="2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20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a:t>Subtitle Segoe UI 26pt</a:t>
            </a:r>
          </a:p>
        </p:txBody>
      </p:sp>
    </p:spTree>
    <p:extLst>
      <p:ext uri="{BB962C8B-B14F-4D97-AF65-F5344CB8AC3E}">
        <p14:creationId xmlns:p14="http://schemas.microsoft.com/office/powerpoint/2010/main" val="277597413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2188559"/>
            <a:ext cx="5895975"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5" y="2188559"/>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80136979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02208084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2307128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1728645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1892734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63401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8"/>
          </a:xfrm>
          <a:noFill/>
        </p:spPr>
        <p:txBody>
          <a:bodyPr lIns="0" tIns="0" rIns="0" bIns="0" anchor="t" anchorCtr="0"/>
          <a:lstStyle>
            <a:lvl1pPr>
              <a:lnSpc>
                <a:spcPct val="100000"/>
              </a:lnSpc>
              <a:spcAft>
                <a:spcPts val="1300"/>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4280804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2012329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548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301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24476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5858560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Clic para editar título</a:t>
            </a:r>
            <a:endParaRPr lang="es-ES_tradnl"/>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p:cNvSpPr>
            <a:spLocks noGrp="1"/>
          </p:cNvSpPr>
          <p:nvPr>
            <p:ph type="dt" sz="half" idx="10"/>
          </p:nvPr>
        </p:nvSpPr>
        <p:spPr/>
        <p:txBody>
          <a:bodyPr/>
          <a:lstStyle/>
          <a:p>
            <a:fld id="{16FBC8E4-C2A8-C643-9B03-0F7DEA8F20F2}" type="datetimeFigureOut">
              <a:rPr lang="es-ES_tradnl" smtClean="0"/>
              <a:t>17/10/19</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8F70F972-D107-DD4F-9C0D-EB9D4D85AB6B}" type="slidenum">
              <a:rPr lang="es-ES_tradnl" smtClean="0"/>
              <a:t>‹#›</a:t>
            </a:fld>
            <a:endParaRPr lang="es-ES_tradnl"/>
          </a:p>
        </p:txBody>
      </p:sp>
    </p:spTree>
    <p:extLst>
      <p:ext uri="{BB962C8B-B14F-4D97-AF65-F5344CB8AC3E}">
        <p14:creationId xmlns:p14="http://schemas.microsoft.com/office/powerpoint/2010/main" val="6303398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467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F4F45-499C-4731-B327-BB583EF9BCA5}"/>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7EC1C7BE-9E51-4F2A-B28E-CB7572452B1B}"/>
              </a:ext>
            </a:extLst>
          </p:cNvPr>
          <p:cNvSpPr>
            <a:spLocks noGrp="1"/>
          </p:cNvSpPr>
          <p:nvPr>
            <p:ph type="subTitle" idx="1"/>
          </p:nvPr>
        </p:nvSpPr>
        <p:spPr>
          <a:xfrm>
            <a:off x="1554560" y="3673745"/>
            <a:ext cx="9327356" cy="339067"/>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7356B516-ACC0-47EC-B53B-3C0F778DA922}"/>
              </a:ext>
            </a:extLst>
          </p:cNvPr>
          <p:cNvSpPr>
            <a:spLocks noGrp="1"/>
          </p:cNvSpPr>
          <p:nvPr>
            <p:ph type="dt" sz="half" idx="10"/>
          </p:nvPr>
        </p:nvSpPr>
        <p:spPr/>
        <p:txBody>
          <a:bodyPr/>
          <a:lstStyle/>
          <a:p>
            <a:fld id="{575DC68C-EA39-48C8-9631-E193A0A9D172}" type="datetimeFigureOut">
              <a:rPr lang="en-US" smtClean="0"/>
              <a:t>10/17/19</a:t>
            </a:fld>
            <a:endParaRPr lang="en-US"/>
          </a:p>
        </p:txBody>
      </p:sp>
      <p:sp>
        <p:nvSpPr>
          <p:cNvPr id="5" name="Footer Placeholder 4">
            <a:extLst>
              <a:ext uri="{FF2B5EF4-FFF2-40B4-BE49-F238E27FC236}">
                <a16:creationId xmlns:a16="http://schemas.microsoft.com/office/drawing/2014/main" id="{F34F557A-CB60-4A0C-9398-0C07383574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25B9B-EA09-4864-9588-B99D25EBDADE}"/>
              </a:ext>
            </a:extLst>
          </p:cNvPr>
          <p:cNvSpPr>
            <a:spLocks noGrp="1"/>
          </p:cNvSpPr>
          <p:nvPr>
            <p:ph type="sldNum" sz="quarter" idx="12"/>
          </p:nvPr>
        </p:nvSpPr>
        <p:spPr/>
        <p:txBody>
          <a:bodyPr/>
          <a:lstStyle/>
          <a:p>
            <a:fld id="{120CE337-7FCE-4611-A4AF-B14DB59F898E}" type="slidenum">
              <a:rPr lang="en-US" smtClean="0"/>
              <a:t>‹#›</a:t>
            </a:fld>
            <a:endParaRPr lang="en-US"/>
          </a:p>
        </p:txBody>
      </p:sp>
    </p:spTree>
    <p:extLst>
      <p:ext uri="{BB962C8B-B14F-4D97-AF65-F5344CB8AC3E}">
        <p14:creationId xmlns:p14="http://schemas.microsoft.com/office/powerpoint/2010/main" val="38558073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 Placeholder 5"/>
          <p:cNvSpPr>
            <a:spLocks noGrp="1"/>
          </p:cNvSpPr>
          <p:nvPr>
            <p:ph type="body" sz="quarter" idx="10"/>
          </p:nvPr>
        </p:nvSpPr>
        <p:spPr>
          <a:xfrm>
            <a:off x="274704" y="1212851"/>
            <a:ext cx="11887070" cy="1963413"/>
          </a:xfrm>
        </p:spPr>
        <p:txBody>
          <a:bodyPr/>
          <a:lstStyle>
            <a:lvl1pPr marL="0" indent="0">
              <a:buNone/>
              <a:defRPr>
                <a:solidFill>
                  <a:schemeClr val="accent1"/>
                </a:solidFill>
              </a:defRPr>
            </a:lvl1pPr>
            <a:lvl2pPr marL="0" indent="0">
              <a:buFontTx/>
              <a:buNone/>
              <a:defRPr sz="2040">
                <a:solidFill>
                  <a:srgbClr val="505050"/>
                </a:solidFill>
              </a:defRPr>
            </a:lvl2pPr>
            <a:lvl3pPr marL="228549" indent="0">
              <a:buNone/>
              <a:defRPr>
                <a:solidFill>
                  <a:srgbClr val="505050"/>
                </a:solidFill>
              </a:defRPr>
            </a:lvl3pPr>
            <a:lvl4pPr marL="457096" indent="0">
              <a:buNone/>
              <a:defRPr>
                <a:solidFill>
                  <a:srgbClr val="505050"/>
                </a:solidFill>
              </a:defRPr>
            </a:lvl4pPr>
            <a:lvl5pPr marL="685645" indent="0">
              <a:buNone/>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1"/>
          </p:nvPr>
        </p:nvSpPr>
        <p:spPr/>
        <p:txBody>
          <a:bodyPr/>
          <a:lstStyle/>
          <a:p>
            <a:r>
              <a:rPr lang="en-US"/>
              <a:t>Document name here</a:t>
            </a:r>
          </a:p>
        </p:txBody>
      </p:sp>
      <p:sp>
        <p:nvSpPr>
          <p:cNvPr id="7" name="Slide Number Placeholder 6"/>
          <p:cNvSpPr>
            <a:spLocks noGrp="1"/>
          </p:cNvSpPr>
          <p:nvPr>
            <p:ph type="sldNum" sz="quarter" idx="12"/>
          </p:nvPr>
        </p:nvSpPr>
        <p:spPr/>
        <p:txBody>
          <a:bodyPr/>
          <a:lstStyle/>
          <a:p>
            <a:fld id="{1A59820E-5969-4ECB-9019-D735C2082EC2}" type="slidenum">
              <a:rPr lang="en-US" smtClean="0"/>
              <a:pPr/>
              <a:t>‹#›</a:t>
            </a:fld>
            <a:endParaRPr lang="en-US"/>
          </a:p>
        </p:txBody>
      </p:sp>
    </p:spTree>
    <p:extLst>
      <p:ext uri="{BB962C8B-B14F-4D97-AF65-F5344CB8AC3E}">
        <p14:creationId xmlns:p14="http://schemas.microsoft.com/office/powerpoint/2010/main" val="32604447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2188559"/>
            <a:ext cx="5895975"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5" y="2188559"/>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21556020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0028824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8.xml"/><Relationship Id="rId1"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5" Type="http://schemas.openxmlformats.org/officeDocument/2006/relationships/theme" Target="../theme/theme4.xml"/><Relationship Id="rId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image" Target="../media/image2.png"/><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image" Target="../media/image1.emf"/><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883594"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266899221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1" r:id="rId4"/>
    <p:sldLayoutId id="2147483687" r:id="rId5"/>
    <p:sldLayoutId id="2147483704" r:id="rId6"/>
    <p:sldLayoutId id="2147483697" r:id="rId7"/>
    <p:sldLayoutId id="2147483695" r:id="rId8"/>
    <p:sldLayoutId id="2147483699" r:id="rId9"/>
    <p:sldLayoutId id="2147483688" r:id="rId10"/>
    <p:sldLayoutId id="2147483689" r:id="rId11"/>
    <p:sldLayoutId id="2147483703" r:id="rId12"/>
    <p:sldLayoutId id="2147483705" r:id="rId13"/>
    <p:sldLayoutId id="2147483700" r:id="rId14"/>
    <p:sldLayoutId id="2147483701" r:id="rId15"/>
    <p:sldLayoutId id="2147483774" r:id="rId16"/>
    <p:sldLayoutId id="2147483775" r:id="rId17"/>
    <p:sldLayoutId id="2147483776" r:id="rId18"/>
    <p:sldLayoutId id="2147483777" r:id="rId19"/>
    <p:sldLayoutId id="2147483784" r:id="rId20"/>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userDrawn="1">
          <p15:clr>
            <a:srgbClr val="C35EA4"/>
          </p15:clr>
        </p15:guide>
        <p15:guide id="4" pos="1517" userDrawn="1">
          <p15:clr>
            <a:srgbClr val="C35EA4"/>
          </p15:clr>
        </p15:guide>
        <p15:guide id="5" pos="2608" userDrawn="1">
          <p15:clr>
            <a:srgbClr val="C35EA4"/>
          </p15:clr>
        </p15:guide>
        <p15:guide id="6" pos="2751" userDrawn="1">
          <p15:clr>
            <a:srgbClr val="C35EA4"/>
          </p15:clr>
        </p15:guide>
        <p15:guide id="7" pos="3844" userDrawn="1">
          <p15:clr>
            <a:srgbClr val="C35EA4"/>
          </p15:clr>
        </p15:guide>
        <p15:guide id="8" pos="3989" userDrawn="1">
          <p15:clr>
            <a:srgbClr val="C35EA4"/>
          </p15:clr>
        </p15:guide>
        <p15:guide id="9" pos="5079" userDrawn="1">
          <p15:clr>
            <a:srgbClr val="C35EA4"/>
          </p15:clr>
        </p15:guide>
        <p15:guide id="10" pos="5222" userDrawn="1">
          <p15:clr>
            <a:srgbClr val="C35EA4"/>
          </p15:clr>
        </p15:guide>
        <p15:guide id="11" pos="6317" userDrawn="1">
          <p15:clr>
            <a:srgbClr val="C35EA4"/>
          </p15:clr>
        </p15:guide>
        <p15:guide id="12" pos="6460" userDrawn="1">
          <p15:clr>
            <a:srgbClr val="C35EA4"/>
          </p15:clr>
        </p15:guide>
        <p15:guide id="16" pos="274" userDrawn="1">
          <p15:clr>
            <a:srgbClr val="F26B43"/>
          </p15:clr>
        </p15:guide>
        <p15:guide id="17" pos="7558" userDrawn="1">
          <p15:clr>
            <a:srgbClr val="F26B43"/>
          </p15:clr>
        </p15:guide>
        <p15:guide id="18" orient="horz" pos="758" userDrawn="1">
          <p15:clr>
            <a:srgbClr val="5ACBF0"/>
          </p15:clr>
        </p15:guide>
        <p15:guide id="19" orient="horz" pos="1372" userDrawn="1">
          <p15:clr>
            <a:srgbClr val="5ACBF0"/>
          </p15:clr>
        </p15:guide>
        <p15:guide id="20" orient="horz" pos="612" userDrawn="1">
          <p15:clr>
            <a:srgbClr val="5ACBF0"/>
          </p15:clr>
        </p15:guide>
        <p15:guide id="21" orient="horz" pos="1515" userDrawn="1">
          <p15:clr>
            <a:srgbClr val="5ACBF0"/>
          </p15:clr>
        </p15:guide>
        <p15:guide id="22" orient="horz" pos="2127" userDrawn="1">
          <p15:clr>
            <a:srgbClr val="5ACBF0"/>
          </p15:clr>
        </p15:guide>
        <p15:guide id="23" orient="horz" pos="2275">
          <p15:clr>
            <a:srgbClr val="5ACBF0"/>
          </p15:clr>
        </p15:guide>
        <p15:guide id="25" orient="horz" pos="280" userDrawn="1">
          <p15:clr>
            <a:srgbClr val="F26B43"/>
          </p15:clr>
        </p15:guide>
        <p15:guide id="26" orient="horz" pos="4127" userDrawn="1">
          <p15:clr>
            <a:srgbClr val="F26B43"/>
          </p15:clr>
        </p15:guide>
        <p15:guide id="27" orient="horz" pos="2889" userDrawn="1">
          <p15:clr>
            <a:srgbClr val="5ACBF0"/>
          </p15:clr>
        </p15:guide>
        <p15:guide id="28" orient="horz" pos="3032" userDrawn="1">
          <p15:clr>
            <a:srgbClr val="5ACBF0"/>
          </p15:clr>
        </p15:guide>
        <p15:guide id="29" orient="horz" pos="3648" userDrawn="1">
          <p15:clr>
            <a:srgbClr val="5ACBF0"/>
          </p15:clr>
        </p15:guide>
        <p15:guide id="30" orient="horz" pos="37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429548434"/>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4" y="1212851"/>
            <a:ext cx="11887198" cy="21316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6267152"/>
      </p:ext>
    </p:extLst>
  </p:cSld>
  <p:clrMap bg1="dk1" tx1="lt1" bg2="dk2" tx2="lt2" accent1="accent1" accent2="accent2" accent3="accent3" accent4="accent4" accent5="accent5" accent6="accent6" hlink="hlink" folHlink="folHlink"/>
  <p:sldLayoutIdLst>
    <p:sldLayoutId id="2147483780" r:id="rId1"/>
    <p:sldLayoutId id="2147483781" r:id="rId2"/>
  </p:sldLayoutIdLst>
  <p:transition>
    <p:fade/>
  </p:transition>
  <p:txStyles>
    <p:titleStyle>
      <a:lvl1pPr algn="l" defTabSz="932361"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0" marR="0" indent="-342760" algn="l" defTabSz="932361" rtl="0" eaLnBrk="1" fontAlgn="auto" latinLnBrk="0" hangingPunct="1">
        <a:lnSpc>
          <a:spcPct val="90000"/>
        </a:lnSpc>
        <a:spcBef>
          <a:spcPct val="20000"/>
        </a:spcBef>
        <a:spcAft>
          <a:spcPts val="0"/>
        </a:spcAft>
        <a:buClrTx/>
        <a:buSzPct val="90000"/>
        <a:buFont typeface="Arial" pitchFamily="34" charset="0"/>
        <a:buChar char="•"/>
        <a:tabLst/>
        <a:defRPr sz="3798"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961" marR="0" indent="-241200" algn="l" defTabSz="93236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772" marR="0" indent="-228508" algn="l" defTabSz="93236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279" marR="0" indent="-228508" algn="l" defTabSz="93236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786" marR="0" indent="-228508" algn="l" defTabSz="93236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992" indent="-233090" algn="l" defTabSz="93236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172" indent="-233090" algn="l" defTabSz="93236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353" indent="-233090" algn="l" defTabSz="93236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534" indent="-233090" algn="l" defTabSz="93236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61" rtl="0" eaLnBrk="1" latinLnBrk="0" hangingPunct="1">
        <a:defRPr sz="1800" kern="1200">
          <a:solidFill>
            <a:schemeClr val="tx1"/>
          </a:solidFill>
          <a:latin typeface="+mn-lt"/>
          <a:ea typeface="+mn-ea"/>
          <a:cs typeface="+mn-cs"/>
        </a:defRPr>
      </a:lvl1pPr>
      <a:lvl2pPr marL="466179" algn="l" defTabSz="932361" rtl="0" eaLnBrk="1" latinLnBrk="0" hangingPunct="1">
        <a:defRPr sz="1800" kern="1200">
          <a:solidFill>
            <a:schemeClr val="tx1"/>
          </a:solidFill>
          <a:latin typeface="+mn-lt"/>
          <a:ea typeface="+mn-ea"/>
          <a:cs typeface="+mn-cs"/>
        </a:defRPr>
      </a:lvl2pPr>
      <a:lvl3pPr marL="932361" algn="l" defTabSz="932361" rtl="0" eaLnBrk="1" latinLnBrk="0" hangingPunct="1">
        <a:defRPr sz="1800" kern="1200">
          <a:solidFill>
            <a:schemeClr val="tx1"/>
          </a:solidFill>
          <a:latin typeface="+mn-lt"/>
          <a:ea typeface="+mn-ea"/>
          <a:cs typeface="+mn-cs"/>
        </a:defRPr>
      </a:lvl3pPr>
      <a:lvl4pPr marL="1398540" algn="l" defTabSz="932361" rtl="0" eaLnBrk="1" latinLnBrk="0" hangingPunct="1">
        <a:defRPr sz="1800" kern="1200">
          <a:solidFill>
            <a:schemeClr val="tx1"/>
          </a:solidFill>
          <a:latin typeface="+mn-lt"/>
          <a:ea typeface="+mn-ea"/>
          <a:cs typeface="+mn-cs"/>
        </a:defRPr>
      </a:lvl4pPr>
      <a:lvl5pPr marL="1864721" algn="l" defTabSz="932361" rtl="0" eaLnBrk="1" latinLnBrk="0" hangingPunct="1">
        <a:defRPr sz="1800" kern="1200">
          <a:solidFill>
            <a:schemeClr val="tx1"/>
          </a:solidFill>
          <a:latin typeface="+mn-lt"/>
          <a:ea typeface="+mn-ea"/>
          <a:cs typeface="+mn-cs"/>
        </a:defRPr>
      </a:lvl5pPr>
      <a:lvl6pPr marL="2330902" algn="l" defTabSz="932361" rtl="0" eaLnBrk="1" latinLnBrk="0" hangingPunct="1">
        <a:defRPr sz="1800" kern="1200">
          <a:solidFill>
            <a:schemeClr val="tx1"/>
          </a:solidFill>
          <a:latin typeface="+mn-lt"/>
          <a:ea typeface="+mn-ea"/>
          <a:cs typeface="+mn-cs"/>
        </a:defRPr>
      </a:lvl6pPr>
      <a:lvl7pPr marL="2797082" algn="l" defTabSz="932361" rtl="0" eaLnBrk="1" latinLnBrk="0" hangingPunct="1">
        <a:defRPr sz="1800" kern="1200">
          <a:solidFill>
            <a:schemeClr val="tx1"/>
          </a:solidFill>
          <a:latin typeface="+mn-lt"/>
          <a:ea typeface="+mn-ea"/>
          <a:cs typeface="+mn-cs"/>
        </a:defRPr>
      </a:lvl7pPr>
      <a:lvl8pPr marL="3263263" algn="l" defTabSz="932361" rtl="0" eaLnBrk="1" latinLnBrk="0" hangingPunct="1">
        <a:defRPr sz="1800" kern="1200">
          <a:solidFill>
            <a:schemeClr val="tx1"/>
          </a:solidFill>
          <a:latin typeface="+mn-lt"/>
          <a:ea typeface="+mn-ea"/>
          <a:cs typeface="+mn-cs"/>
        </a:defRPr>
      </a:lvl8pPr>
      <a:lvl9pPr marL="3729443" algn="l" defTabSz="93236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66368" y="1904065"/>
            <a:ext cx="11503739" cy="462415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66369" y="466302"/>
            <a:ext cx="11503738" cy="726561"/>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231691" y="6570756"/>
            <a:ext cx="1203799" cy="423769"/>
          </a:xfrm>
          <a:prstGeom prst="rect">
            <a:avLst/>
          </a:prstGeom>
        </p:spPr>
        <p:txBody>
          <a:bodyPr vert="horz" lIns="91440" tIns="45720" rIns="182880" bIns="182880" rtlCol="0" anchor="b" anchorCtr="0">
            <a:spAutoFit/>
          </a:bodyPr>
          <a:lstStyle>
            <a:lvl1pPr algn="r">
              <a:defRPr sz="1224">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728656" y="16804"/>
            <a:ext cx="1076052" cy="7037620"/>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14" b="1" i="0" dirty="0">
                    <a:solidFill>
                      <a:schemeClr val="tx1"/>
                    </a:solidFill>
                    <a:latin typeface="Segoe UI Semibold" charset="0"/>
                    <a:ea typeface="Segoe UI Semibold" charset="0"/>
                    <a:cs typeface="Segoe UI Semibold" charset="0"/>
                  </a:rPr>
                  <a:t>R66 G66 B66</a:t>
                </a:r>
                <a:br>
                  <a:rPr lang="en-US" sz="714" b="1" i="0" dirty="0">
                    <a:solidFill>
                      <a:schemeClr val="tx1"/>
                    </a:solidFill>
                    <a:latin typeface="Segoe UI Semibold" charset="0"/>
                    <a:ea typeface="Segoe UI Semibold" charset="0"/>
                    <a:cs typeface="Segoe UI Semibold" charset="0"/>
                  </a:rPr>
                </a:br>
                <a:r>
                  <a:rPr lang="tr-TR" sz="714" b="1" i="0" dirty="0">
                    <a:solidFill>
                      <a:schemeClr val="tx1"/>
                    </a:solidFill>
                    <a:latin typeface="Segoe UI Semibold" charset="0"/>
                    <a:ea typeface="Segoe UI Semibold" charset="0"/>
                    <a:cs typeface="Segoe UI Semibold" charset="0"/>
                  </a:rPr>
                  <a:t>424242</a:t>
                </a:r>
                <a:endParaRPr lang="en-US" sz="714"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22"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14" b="1" i="0" dirty="0">
                    <a:solidFill>
                      <a:schemeClr val="tx1"/>
                    </a:solidFill>
                    <a:latin typeface="Segoe UI Semibold" charset="0"/>
                    <a:ea typeface="Segoe UI Semibold" charset="0"/>
                    <a:cs typeface="Segoe UI Semibold" charset="0"/>
                  </a:rPr>
                  <a:t>R0 G120 B215</a:t>
                </a:r>
                <a:br>
                  <a:rPr lang="en-US" sz="714" b="1" i="0" dirty="0">
                    <a:solidFill>
                      <a:schemeClr val="tx1"/>
                    </a:solidFill>
                    <a:latin typeface="Segoe UI Semibold" charset="0"/>
                    <a:ea typeface="Segoe UI Semibold" charset="0"/>
                    <a:cs typeface="Segoe UI Semibold" charset="0"/>
                  </a:rPr>
                </a:br>
                <a:r>
                  <a:rPr lang="tr-TR" sz="714" b="1" i="0" dirty="0">
                    <a:solidFill>
                      <a:schemeClr val="tx1"/>
                    </a:solidFill>
                    <a:latin typeface="Segoe UI Semibold" charset="0"/>
                    <a:ea typeface="Segoe UI Semibold" charset="0"/>
                    <a:cs typeface="Segoe UI Semibold" charset="0"/>
                  </a:rPr>
                  <a:t>0078D7</a:t>
                </a:r>
                <a:endParaRPr lang="en-US" sz="714"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1"/>
                    </a:solidFill>
                    <a:latin typeface="Segoe UI Semibold" charset="0"/>
                    <a:ea typeface="Segoe UI Semibold" charset="0"/>
                    <a:cs typeface="Segoe UI Semibold" charset="0"/>
                  </a:rPr>
                  <a:t>R0 G138 B249</a:t>
                </a:r>
                <a:br>
                  <a:rPr lang="en-US" sz="714" b="1" i="0" dirty="0">
                    <a:solidFill>
                      <a:schemeClr val="tx1"/>
                    </a:solidFill>
                    <a:latin typeface="Segoe UI Semibold" charset="0"/>
                    <a:ea typeface="Segoe UI Semibold" charset="0"/>
                    <a:cs typeface="Segoe UI Semibold" charset="0"/>
                  </a:rPr>
                </a:br>
                <a:r>
                  <a:rPr lang="is-IS" sz="714" b="1" i="0" dirty="0">
                    <a:solidFill>
                      <a:schemeClr val="tx1"/>
                    </a:solidFill>
                    <a:latin typeface="Segoe UI Semibold" charset="0"/>
                    <a:ea typeface="Segoe UI Semibold" charset="0"/>
                    <a:cs typeface="Segoe UI Semibold" charset="0"/>
                  </a:rPr>
                  <a:t>008AF9</a:t>
                </a:r>
                <a:endParaRPr lang="en-US" sz="714"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R77 G176 B255</a:t>
                </a:r>
                <a:br>
                  <a:rPr lang="en-US" sz="714" b="1" i="0" dirty="0">
                    <a:solidFill>
                      <a:schemeClr val="tx2"/>
                    </a:solidFill>
                    <a:latin typeface="Segoe UI Semibold" charset="0"/>
                    <a:ea typeface="Segoe UI Semibold" charset="0"/>
                    <a:cs typeface="Segoe UI Semibold" charset="0"/>
                  </a:rPr>
                </a:br>
                <a:r>
                  <a:rPr lang="cs-CZ" sz="714" b="1" i="0" dirty="0">
                    <a:solidFill>
                      <a:schemeClr val="tx2"/>
                    </a:solidFill>
                    <a:latin typeface="Segoe UI Semibold" charset="0"/>
                    <a:ea typeface="Segoe UI Semibold" charset="0"/>
                    <a:cs typeface="Segoe UI Semibold" charset="0"/>
                  </a:rPr>
                  <a:t>4DB0FF</a:t>
                </a:r>
                <a:endParaRPr lang="en-US" sz="714"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R148 G208 B255</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18">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R177 G214 B242</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R217 G217 B217</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R3 G90 B160</a:t>
                </a:r>
                <a:br>
                  <a:rPr lang="en-US" sz="714" b="1" i="0" dirty="0">
                    <a:solidFill>
                      <a:schemeClr val="bg2"/>
                    </a:solidFill>
                    <a:latin typeface="Segoe UI Semibold" charset="0"/>
                    <a:ea typeface="Segoe UI Semibold" charset="0"/>
                    <a:cs typeface="Segoe UI Semibold" charset="0"/>
                  </a:rPr>
                </a:br>
                <a:r>
                  <a:rPr lang="en-US" sz="714"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R121 G121 B121</a:t>
                </a:r>
                <a:br>
                  <a:rPr lang="en-US" sz="714" b="1" i="0" dirty="0">
                    <a:solidFill>
                      <a:schemeClr val="bg2"/>
                    </a:solidFill>
                    <a:latin typeface="Segoe UI Semibold" charset="0"/>
                    <a:ea typeface="Segoe UI Semibold" charset="0"/>
                    <a:cs typeface="Segoe UI Semibold" charset="0"/>
                  </a:rPr>
                </a:br>
                <a:r>
                  <a:rPr lang="fi-FI" sz="714" b="1" i="0" dirty="0">
                    <a:solidFill>
                      <a:schemeClr val="bg2"/>
                    </a:solidFill>
                    <a:latin typeface="Segoe UI Semibold" charset="0"/>
                    <a:ea typeface="Segoe UI Semibold" charset="0"/>
                    <a:cs typeface="Segoe UI Semibold" charset="0"/>
                  </a:rPr>
                  <a:t>797979</a:t>
                </a:r>
                <a:endParaRPr lang="en-US" sz="714"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BACKGROUND 2</a:t>
                </a:r>
                <a:endParaRPr lang="en-US" sz="714"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R233 G233 B233</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453604975"/>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Lst>
  <p:hf sldNum="0" hdr="0" ftr="0" dt="0"/>
  <p:txStyles>
    <p:titleStyle>
      <a:lvl1pPr marL="0" indent="0" algn="l" defTabSz="932323" rtl="0" eaLnBrk="1" latinLnBrk="0" hangingPunct="1">
        <a:lnSpc>
          <a:spcPct val="90000"/>
        </a:lnSpc>
        <a:spcBef>
          <a:spcPct val="0"/>
        </a:spcBef>
        <a:buFont typeface="Arial" charset="0"/>
        <a:buNone/>
        <a:defRPr lang="en-US" sz="4488" b="1" i="0" kern="1200" spc="-102" baseline="0">
          <a:solidFill>
            <a:schemeClr val="tx1"/>
          </a:solidFill>
          <a:latin typeface="Segoe UI Semibold" charset="0"/>
          <a:ea typeface="Segoe UI Semibold" charset="0"/>
          <a:cs typeface="Segoe UI Semibold" charset="0"/>
        </a:defRPr>
      </a:lvl1pPr>
    </p:titleStyle>
    <p:bodyStyle>
      <a:lvl1pPr marL="0" indent="0" algn="l" defTabSz="932323" rtl="0" eaLnBrk="1" latinLnBrk="0" hangingPunct="1">
        <a:lnSpc>
          <a:spcPct val="110000"/>
        </a:lnSpc>
        <a:spcBef>
          <a:spcPts val="1224"/>
        </a:spcBef>
        <a:spcAft>
          <a:spcPts val="612"/>
        </a:spcAft>
        <a:buClr>
          <a:schemeClr val="bg1"/>
        </a:buClr>
        <a:buSzPct val="120000"/>
        <a:buFontTx/>
        <a:buNone/>
        <a:defRPr lang="en-US" sz="2856" b="1" i="0" kern="1200" dirty="0" smtClean="0">
          <a:solidFill>
            <a:schemeClr val="tx1"/>
          </a:solidFill>
          <a:effectLst/>
          <a:latin typeface="Segoe UI Semibold" charset="0"/>
          <a:ea typeface="Segoe UI Semibold" charset="0"/>
          <a:cs typeface="Segoe UI Semibold" charset="0"/>
        </a:defRPr>
      </a:lvl1pPr>
      <a:lvl2pPr marL="0" indent="0" algn="l" defTabSz="932323" rtl="0" eaLnBrk="1" latinLnBrk="0" hangingPunct="1">
        <a:lnSpc>
          <a:spcPct val="110000"/>
        </a:lnSpc>
        <a:spcBef>
          <a:spcPts val="0"/>
        </a:spcBef>
        <a:spcAft>
          <a:spcPts val="612"/>
        </a:spcAft>
        <a:buClrTx/>
        <a:buSzPct val="110000"/>
        <a:buFont typeface="Arial" charset="0"/>
        <a:buNone/>
        <a:defRPr lang="en-US" sz="2040" b="0" i="0" kern="1200" dirty="0" smtClean="0">
          <a:solidFill>
            <a:schemeClr val="tx1"/>
          </a:solidFill>
          <a:effectLst/>
          <a:latin typeface="Segoe UI" charset="0"/>
          <a:ea typeface="Segoe UI" charset="0"/>
          <a:cs typeface="Segoe UI" charset="0"/>
        </a:defRPr>
      </a:lvl2pPr>
      <a:lvl3pPr marL="294675" indent="-226673" algn="l" defTabSz="932323" rtl="0" eaLnBrk="1" latinLnBrk="0" hangingPunct="1">
        <a:lnSpc>
          <a:spcPct val="110000"/>
        </a:lnSpc>
        <a:spcBef>
          <a:spcPts val="0"/>
        </a:spcBef>
        <a:spcAft>
          <a:spcPts val="612"/>
        </a:spcAft>
        <a:buClrTx/>
        <a:buSzPct val="120000"/>
        <a:buFont typeface="Arial" charset="0"/>
        <a:buChar char="•"/>
        <a:defRPr lang="en-US" sz="2040" b="0" i="0" kern="1200" dirty="0" smtClean="0">
          <a:solidFill>
            <a:schemeClr val="tx1"/>
          </a:solidFill>
          <a:effectLst/>
          <a:latin typeface="Segoe UI" charset="0"/>
          <a:ea typeface="Segoe UI" charset="0"/>
          <a:cs typeface="Segoe UI" charset="0"/>
        </a:defRPr>
      </a:lvl3pPr>
      <a:lvl4pPr marL="644398" indent="-186519" algn="l" defTabSz="932323" rtl="0" eaLnBrk="1" latinLnBrk="0" hangingPunct="1">
        <a:lnSpc>
          <a:spcPct val="110000"/>
        </a:lnSpc>
        <a:spcBef>
          <a:spcPts val="0"/>
        </a:spcBef>
        <a:spcAft>
          <a:spcPts val="612"/>
        </a:spcAft>
        <a:buClrTx/>
        <a:buFont typeface="Arial" charset="0"/>
        <a:buChar char="•"/>
        <a:tabLst/>
        <a:defRPr lang="en-US" sz="1836" b="0" i="0" kern="1200" dirty="0" smtClean="0">
          <a:solidFill>
            <a:schemeClr val="tx1"/>
          </a:solidFill>
          <a:effectLst/>
          <a:latin typeface="Segoe UI" charset="0"/>
          <a:ea typeface="Segoe UI" charset="0"/>
          <a:cs typeface="Segoe UI" charset="0"/>
        </a:defRPr>
      </a:lvl4pPr>
      <a:lvl5pPr marL="1185822" indent="-198177" algn="l" defTabSz="932323" rtl="0" eaLnBrk="1" latinLnBrk="0" hangingPunct="1">
        <a:lnSpc>
          <a:spcPct val="100000"/>
        </a:lnSpc>
        <a:spcBef>
          <a:spcPts val="510"/>
        </a:spcBef>
        <a:buClr>
          <a:schemeClr val="bg2"/>
        </a:buClr>
        <a:buFont typeface="Arial"/>
        <a:buChar char="•"/>
        <a:defRPr lang="en-US" sz="1632" b="0" i="0" kern="1200" dirty="0">
          <a:solidFill>
            <a:schemeClr val="tx1"/>
          </a:solidFill>
          <a:effectLst/>
          <a:latin typeface="Segoe UI" charset="0"/>
          <a:ea typeface="Segoe UI" charset="0"/>
          <a:cs typeface="Segoe UI" charset="0"/>
        </a:defRPr>
      </a:lvl5pPr>
      <a:lvl6pPr marL="2004329" indent="-233081" algn="l" defTabSz="932323" rtl="0" eaLnBrk="1" latinLnBrk="0" hangingPunct="1">
        <a:lnSpc>
          <a:spcPct val="110000"/>
        </a:lnSpc>
        <a:spcBef>
          <a:spcPts val="510"/>
        </a:spcBef>
        <a:buFont typeface="Arial" panose="020B0604020202020204" pitchFamily="34" charset="0"/>
        <a:buChar char="•"/>
        <a:defRPr sz="1428" kern="1200">
          <a:solidFill>
            <a:schemeClr val="tx1"/>
          </a:solidFill>
          <a:latin typeface="+mn-lt"/>
          <a:ea typeface="+mn-ea"/>
          <a:cs typeface="+mn-cs"/>
        </a:defRPr>
      </a:lvl6pPr>
      <a:lvl7pPr marL="3030047"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7pPr>
      <a:lvl8pPr marL="3496209"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8pPr>
      <a:lvl9pPr marL="3962370"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9pPr>
    </p:bodyStyle>
    <p:otherStyle>
      <a:defPPr>
        <a:defRPr lang="en-US"/>
      </a:defPPr>
      <a:lvl1pPr marL="0" algn="l" defTabSz="932323" rtl="0" eaLnBrk="1" latinLnBrk="0" hangingPunct="1">
        <a:defRPr sz="1938" kern="1200">
          <a:solidFill>
            <a:schemeClr val="tx1"/>
          </a:solidFill>
          <a:latin typeface="+mn-lt"/>
          <a:ea typeface="+mn-ea"/>
          <a:cs typeface="+mn-cs"/>
        </a:defRPr>
      </a:lvl1pPr>
      <a:lvl2pPr marL="466161" algn="l" defTabSz="932323" rtl="0" eaLnBrk="1" latinLnBrk="0" hangingPunct="1">
        <a:defRPr sz="1938" kern="1200">
          <a:solidFill>
            <a:schemeClr val="tx1"/>
          </a:solidFill>
          <a:latin typeface="+mn-lt"/>
          <a:ea typeface="+mn-ea"/>
          <a:cs typeface="+mn-cs"/>
        </a:defRPr>
      </a:lvl2pPr>
      <a:lvl3pPr marL="932323" algn="l" defTabSz="932323" rtl="0" eaLnBrk="1" latinLnBrk="0" hangingPunct="1">
        <a:defRPr sz="1938" kern="1200">
          <a:solidFill>
            <a:schemeClr val="tx1"/>
          </a:solidFill>
          <a:latin typeface="+mn-lt"/>
          <a:ea typeface="+mn-ea"/>
          <a:cs typeface="+mn-cs"/>
        </a:defRPr>
      </a:lvl3pPr>
      <a:lvl4pPr marL="1398484" algn="l" defTabSz="932323" rtl="0" eaLnBrk="1" latinLnBrk="0" hangingPunct="1">
        <a:defRPr sz="1938" kern="1200">
          <a:solidFill>
            <a:schemeClr val="tx1"/>
          </a:solidFill>
          <a:latin typeface="+mn-lt"/>
          <a:ea typeface="+mn-ea"/>
          <a:cs typeface="+mn-cs"/>
        </a:defRPr>
      </a:lvl4pPr>
      <a:lvl5pPr marL="1864644" algn="l" defTabSz="932323" rtl="0" eaLnBrk="1" latinLnBrk="0" hangingPunct="1">
        <a:defRPr sz="1938" kern="1200">
          <a:solidFill>
            <a:schemeClr val="tx1"/>
          </a:solidFill>
          <a:latin typeface="+mn-lt"/>
          <a:ea typeface="+mn-ea"/>
          <a:cs typeface="+mn-cs"/>
        </a:defRPr>
      </a:lvl5pPr>
      <a:lvl6pPr marL="2330806" algn="l" defTabSz="932323" rtl="0" eaLnBrk="1" latinLnBrk="0" hangingPunct="1">
        <a:defRPr sz="1938" kern="1200">
          <a:solidFill>
            <a:schemeClr val="tx1"/>
          </a:solidFill>
          <a:latin typeface="+mn-lt"/>
          <a:ea typeface="+mn-ea"/>
          <a:cs typeface="+mn-cs"/>
        </a:defRPr>
      </a:lvl6pPr>
      <a:lvl7pPr marL="2796968" algn="l" defTabSz="932323" rtl="0" eaLnBrk="1" latinLnBrk="0" hangingPunct="1">
        <a:defRPr sz="1938" kern="1200">
          <a:solidFill>
            <a:schemeClr val="tx1"/>
          </a:solidFill>
          <a:latin typeface="+mn-lt"/>
          <a:ea typeface="+mn-ea"/>
          <a:cs typeface="+mn-cs"/>
        </a:defRPr>
      </a:lvl7pPr>
      <a:lvl8pPr marL="3263128" algn="l" defTabSz="932323" rtl="0" eaLnBrk="1" latinLnBrk="0" hangingPunct="1">
        <a:defRPr sz="1938" kern="1200">
          <a:solidFill>
            <a:schemeClr val="tx1"/>
          </a:solidFill>
          <a:latin typeface="+mn-lt"/>
          <a:ea typeface="+mn-ea"/>
          <a:cs typeface="+mn-cs"/>
        </a:defRPr>
      </a:lvl8pPr>
      <a:lvl9pPr marL="3729289" algn="l" defTabSz="932323" rtl="0" eaLnBrk="1" latinLnBrk="0" hangingPunct="1">
        <a:defRPr sz="193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883594"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40855155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zure.microsoft.com/" TargetMode="Externa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17" Type="http://schemas.openxmlformats.org/officeDocument/2006/relationships/image" Target="../media/image49.png"/><Relationship Id="rId2" Type="http://schemas.openxmlformats.org/officeDocument/2006/relationships/notesSlide" Target="../notesSlides/notesSlide5.xml"/><Relationship Id="rId16" Type="http://schemas.openxmlformats.org/officeDocument/2006/relationships/image" Target="../media/image48.svg"/><Relationship Id="rId1" Type="http://schemas.openxmlformats.org/officeDocument/2006/relationships/slideLayout" Target="../slideLayouts/slideLayout8.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image" Target="../media/image51.sv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63.svg"/><Relationship Id="rId2" Type="http://schemas.openxmlformats.org/officeDocument/2006/relationships/image" Target="../media/image50.png"/><Relationship Id="rId16" Type="http://schemas.openxmlformats.org/officeDocument/2006/relationships/image" Target="../media/image62.png"/><Relationship Id="rId1" Type="http://schemas.openxmlformats.org/officeDocument/2006/relationships/slideLayout" Target="../slideLayouts/slideLayout8.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5" Type="http://schemas.openxmlformats.org/officeDocument/2006/relationships/image" Target="../media/image40.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68.svg"/><Relationship Id="rId3" Type="http://schemas.openxmlformats.org/officeDocument/2006/relationships/diagramLayout" Target="../diagrams/layout1.xml"/><Relationship Id="rId7" Type="http://schemas.openxmlformats.org/officeDocument/2006/relationships/image" Target="../media/image39.png"/><Relationship Id="rId12" Type="http://schemas.openxmlformats.org/officeDocument/2006/relationships/image" Target="../media/image67.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11" Type="http://schemas.openxmlformats.org/officeDocument/2006/relationships/image" Target="../media/image66.png"/><Relationship Id="rId5" Type="http://schemas.openxmlformats.org/officeDocument/2006/relationships/diagramColors" Target="../diagrams/colors1.xml"/><Relationship Id="rId10" Type="http://schemas.openxmlformats.org/officeDocument/2006/relationships/image" Target="../media/image65.png"/><Relationship Id="rId4" Type="http://schemas.openxmlformats.org/officeDocument/2006/relationships/diagramQuickStyle" Target="../diagrams/quickStyle1.xml"/><Relationship Id="rId9" Type="http://schemas.openxmlformats.org/officeDocument/2006/relationships/image" Target="../media/image64.png"/></Relationships>
</file>

<file path=ppt/slides/_rels/slide1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utteranc.es/" TargetMode="External"/><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48.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77.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6.xml"/><Relationship Id="rId5" Type="http://schemas.openxmlformats.org/officeDocument/2006/relationships/image" Target="../media/image82.png"/><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cid:image008.jpg@01D40DAF.0C16DD90" TargetMode="External"/><Relationship Id="rId2" Type="http://schemas.openxmlformats.org/officeDocument/2006/relationships/image" Target="../media/image87.jpeg"/><Relationship Id="rId1" Type="http://schemas.openxmlformats.org/officeDocument/2006/relationships/slideLayout" Target="../slideLayouts/slideLayout16.xml"/><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8" Type="http://schemas.openxmlformats.org/officeDocument/2006/relationships/hyperlink" Target="https://utteranc.es/" TargetMode="External"/><Relationship Id="rId13" Type="http://schemas.openxmlformats.org/officeDocument/2006/relationships/hyperlink" Target="https://www.contentful.com/" TargetMode="External"/><Relationship Id="rId18" Type="http://schemas.openxmlformats.org/officeDocument/2006/relationships/hyperlink" Target="https://gohugo.io/" TargetMode="External"/><Relationship Id="rId3" Type="http://schemas.openxmlformats.org/officeDocument/2006/relationships/hyperlink" Target="https://docs.microsoft.com/" TargetMode="External"/><Relationship Id="rId21" Type="http://schemas.openxmlformats.org/officeDocument/2006/relationships/hyperlink" Target="https://github.com/toddams/RazorLight" TargetMode="External"/><Relationship Id="rId7" Type="http://schemas.openxmlformats.org/officeDocument/2006/relationships/hyperlink" Target="https://marketplace.visualstudio.com/items?itemName=docsmsft.docs-authoring-pack" TargetMode="External"/><Relationship Id="rId12" Type="http://schemas.openxmlformats.org/officeDocument/2006/relationships/hyperlink" Target="https://netlifycms.org/" TargetMode="External"/><Relationship Id="rId17" Type="http://schemas.openxmlformats.org/officeDocument/2006/relationships/hyperlink" Target="https://jekyllrb.com/" TargetMode="External"/><Relationship Id="rId2" Type="http://schemas.openxmlformats.org/officeDocument/2006/relationships/hyperlink" Target="https://docs.microsoft.com/teamblog/" TargetMode="External"/><Relationship Id="rId16" Type="http://schemas.openxmlformats.org/officeDocument/2006/relationships/hyperlink" Target="https://www.staticgen.com/" TargetMode="External"/><Relationship Id="rId20" Type="http://schemas.openxmlformats.org/officeDocument/2006/relationships/hyperlink" Target="https://aka.ms/docfx" TargetMode="External"/><Relationship Id="rId1" Type="http://schemas.openxmlformats.org/officeDocument/2006/relationships/slideLayout" Target="../slideLayouts/slideLayout18.xml"/><Relationship Id="rId6" Type="http://schemas.openxmlformats.org/officeDocument/2006/relationships/hyperlink" Target="https://github.com/mono/api-doc-tools" TargetMode="External"/><Relationship Id="rId11" Type="http://schemas.openxmlformats.org/officeDocument/2006/relationships/hyperlink" Target="https://www.microsoft.com/design/inclusive/" TargetMode="External"/><Relationship Id="rId5" Type="http://schemas.openxmlformats.org/officeDocument/2006/relationships/hyperlink" Target="https://github.com/dend/doctainers" TargetMode="External"/><Relationship Id="rId15" Type="http://schemas.openxmlformats.org/officeDocument/2006/relationships/hyperlink" Target="https://jamstack.org/" TargetMode="External"/><Relationship Id="rId10" Type="http://schemas.openxmlformats.org/officeDocument/2006/relationships/hyperlink" Target="https://docs.microsoft.com/en-us/azure/architecture/" TargetMode="External"/><Relationship Id="rId19" Type="http://schemas.openxmlformats.org/officeDocument/2006/relationships/hyperlink" Target="https://www.gatsbyjs.org/" TargetMode="External"/><Relationship Id="rId4" Type="http://schemas.openxmlformats.org/officeDocument/2006/relationships/hyperlink" Target="https://docs.microsoft.com/learn" TargetMode="External"/><Relationship Id="rId9" Type="http://schemas.openxmlformats.org/officeDocument/2006/relationships/hyperlink" Target="https://github.com/DuncanmaMSFT/highlight.js" TargetMode="External"/><Relationship Id="rId14" Type="http://schemas.openxmlformats.org/officeDocument/2006/relationships/hyperlink" Target="https://strapi.io/" TargetMode="External"/><Relationship Id="rId22" Type="http://schemas.openxmlformats.org/officeDocument/2006/relationships/hyperlink" Target="https://www.11ty.i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hyperlink" Target="https://opensourcesurvey.org/2017/" TargetMode="Externa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hyperlink" Target="https://den.dev/blog/building-microsoft-samples/" TargetMode="External"/><Relationship Id="rId2" Type="http://schemas.openxmlformats.org/officeDocument/2006/relationships/image" Target="../media/image89.png"/><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 Id="rId5" Type="http://schemas.openxmlformats.org/officeDocument/2006/relationships/image" Target="../media/image23.tiff"/><Relationship Id="rId4" Type="http://schemas.openxmlformats.org/officeDocument/2006/relationships/image" Target="../media/image22.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9440D-8DEF-B642-B4FA-FB06F652CB83}"/>
              </a:ext>
            </a:extLst>
          </p:cNvPr>
          <p:cNvSpPr>
            <a:spLocks noGrp="1"/>
          </p:cNvSpPr>
          <p:nvPr>
            <p:ph type="title"/>
          </p:nvPr>
        </p:nvSpPr>
        <p:spPr>
          <a:xfrm>
            <a:off x="3594153" y="3071073"/>
            <a:ext cx="8900404" cy="1828800"/>
          </a:xfrm>
        </p:spPr>
        <p:txBody>
          <a:bodyPr/>
          <a:lstStyle/>
          <a:p>
            <a:r>
              <a:rPr lang="en-US" sz="3600" dirty="0">
                <a:solidFill>
                  <a:srgbClr val="282828"/>
                </a:solidFill>
              </a:rPr>
              <a:t>Static sites, Dynamic Microservices, &amp; Azure:</a:t>
            </a:r>
            <a:br>
              <a:rPr lang="en-US" sz="4800" dirty="0">
                <a:solidFill>
                  <a:srgbClr val="282828"/>
                </a:solidFill>
              </a:rPr>
            </a:br>
            <a:r>
              <a:rPr lang="en-US" sz="900" dirty="0">
                <a:solidFill>
                  <a:srgbClr val="282828"/>
                </a:solidFill>
              </a:rPr>
              <a:t> </a:t>
            </a:r>
            <a:br>
              <a:rPr lang="en-US" sz="3600" dirty="0">
                <a:solidFill>
                  <a:srgbClr val="282828"/>
                </a:solidFill>
              </a:rPr>
            </a:br>
            <a:r>
              <a:rPr lang="en-US" sz="3200" dirty="0">
                <a:solidFill>
                  <a:srgbClr val="282828"/>
                </a:solidFill>
              </a:rPr>
              <a:t>How We Built Microsoft Docs and Learn</a:t>
            </a:r>
            <a:endParaRPr lang="en-US" sz="4800" dirty="0">
              <a:solidFill>
                <a:srgbClr val="282828"/>
              </a:solidFill>
            </a:endParaRPr>
          </a:p>
        </p:txBody>
      </p:sp>
      <p:sp>
        <p:nvSpPr>
          <p:cNvPr id="3" name="Text Placeholder 2">
            <a:extLst>
              <a:ext uri="{FF2B5EF4-FFF2-40B4-BE49-F238E27FC236}">
                <a16:creationId xmlns:a16="http://schemas.microsoft.com/office/drawing/2014/main" id="{A8712346-6415-6848-A97D-83DFD32C5099}"/>
              </a:ext>
            </a:extLst>
          </p:cNvPr>
          <p:cNvSpPr>
            <a:spLocks noGrp="1"/>
          </p:cNvSpPr>
          <p:nvPr>
            <p:ph type="body" sz="quarter" idx="12"/>
          </p:nvPr>
        </p:nvSpPr>
        <p:spPr>
          <a:xfrm>
            <a:off x="3594153" y="5573104"/>
            <a:ext cx="9048027" cy="559984"/>
          </a:xfrm>
        </p:spPr>
        <p:txBody>
          <a:bodyPr/>
          <a:lstStyle/>
          <a:p>
            <a:r>
              <a:rPr lang="en-US" dirty="0">
                <a:solidFill>
                  <a:srgbClr val="505050"/>
                </a:solidFill>
              </a:rPr>
              <a:t>Dan Fernandez</a:t>
            </a:r>
          </a:p>
          <a:p>
            <a:r>
              <a:rPr lang="en-US" dirty="0">
                <a:solidFill>
                  <a:srgbClr val="505050"/>
                </a:solidFill>
              </a:rPr>
              <a:t>Principal Group Program Manager, </a:t>
            </a:r>
            <a:r>
              <a:rPr lang="en-US" dirty="0">
                <a:solidFill>
                  <a:srgbClr val="505050"/>
                </a:solidFill>
                <a:hlinkClick r:id="rId2"/>
              </a:rPr>
              <a:t>azure.microsoft.com</a:t>
            </a:r>
            <a:endParaRPr lang="en-US" dirty="0">
              <a:solidFill>
                <a:srgbClr val="505050"/>
              </a:solidFill>
            </a:endParaRPr>
          </a:p>
        </p:txBody>
      </p:sp>
      <p:pic>
        <p:nvPicPr>
          <p:cNvPr id="4" name="Picture 3">
            <a:extLst>
              <a:ext uri="{FF2B5EF4-FFF2-40B4-BE49-F238E27FC236}">
                <a16:creationId xmlns:a16="http://schemas.microsoft.com/office/drawing/2014/main" id="{8A520050-C827-C24B-A265-6B8D68142F6A}"/>
              </a:ext>
            </a:extLst>
          </p:cNvPr>
          <p:cNvPicPr>
            <a:picLocks noChangeAspect="1"/>
          </p:cNvPicPr>
          <p:nvPr/>
        </p:nvPicPr>
        <p:blipFill>
          <a:blip r:embed="rId3"/>
          <a:stretch>
            <a:fillRect/>
          </a:stretch>
        </p:blipFill>
        <p:spPr>
          <a:xfrm>
            <a:off x="3555653" y="6294068"/>
            <a:ext cx="326494" cy="326494"/>
          </a:xfrm>
          <a:prstGeom prst="rect">
            <a:avLst/>
          </a:prstGeom>
        </p:spPr>
      </p:pic>
      <p:pic>
        <p:nvPicPr>
          <p:cNvPr id="6" name="Picture 5">
            <a:extLst>
              <a:ext uri="{FF2B5EF4-FFF2-40B4-BE49-F238E27FC236}">
                <a16:creationId xmlns:a16="http://schemas.microsoft.com/office/drawing/2014/main" id="{70D612F0-48ED-D144-AE12-E50B8CE133DA}"/>
              </a:ext>
            </a:extLst>
          </p:cNvPr>
          <p:cNvPicPr>
            <a:picLocks noChangeAspect="1"/>
          </p:cNvPicPr>
          <p:nvPr/>
        </p:nvPicPr>
        <p:blipFill>
          <a:blip r:embed="rId4"/>
          <a:stretch>
            <a:fillRect/>
          </a:stretch>
        </p:blipFill>
        <p:spPr>
          <a:xfrm>
            <a:off x="569842" y="3268922"/>
            <a:ext cx="2430025" cy="2326280"/>
          </a:xfrm>
          <a:prstGeom prst="rect">
            <a:avLst/>
          </a:prstGeom>
        </p:spPr>
      </p:pic>
      <p:sp>
        <p:nvSpPr>
          <p:cNvPr id="5" name="Rectangle 4">
            <a:extLst>
              <a:ext uri="{FF2B5EF4-FFF2-40B4-BE49-F238E27FC236}">
                <a16:creationId xmlns:a16="http://schemas.microsoft.com/office/drawing/2014/main" id="{701F488C-8C8B-B048-BAA2-3FD4D400F7F2}"/>
              </a:ext>
            </a:extLst>
          </p:cNvPr>
          <p:cNvSpPr/>
          <p:nvPr/>
        </p:nvSpPr>
        <p:spPr>
          <a:xfrm>
            <a:off x="1367237" y="6235301"/>
            <a:ext cx="1325427" cy="374846"/>
          </a:xfrm>
          <a:prstGeom prst="rect">
            <a:avLst/>
          </a:prstGeom>
        </p:spPr>
        <p:txBody>
          <a:bodyPr wrap="none">
            <a:spAutoFit/>
          </a:bodyPr>
          <a:lstStyle/>
          <a:p>
            <a:r>
              <a:rPr lang="en-US" sz="1600" dirty="0">
                <a:solidFill>
                  <a:srgbClr val="55ADEE"/>
                </a:solidFill>
              </a:rPr>
              <a:t>@</a:t>
            </a:r>
            <a:r>
              <a:rPr lang="en-US" dirty="0">
                <a:solidFill>
                  <a:srgbClr val="55ADEE"/>
                </a:solidFill>
              </a:rPr>
              <a:t>docsmsft</a:t>
            </a:r>
          </a:p>
        </p:txBody>
      </p:sp>
      <p:pic>
        <p:nvPicPr>
          <p:cNvPr id="7" name="Picture 6">
            <a:extLst>
              <a:ext uri="{FF2B5EF4-FFF2-40B4-BE49-F238E27FC236}">
                <a16:creationId xmlns:a16="http://schemas.microsoft.com/office/drawing/2014/main" id="{4C7596A8-17EF-574E-B784-05664C269911}"/>
              </a:ext>
            </a:extLst>
          </p:cNvPr>
          <p:cNvPicPr>
            <a:picLocks noChangeAspect="1"/>
          </p:cNvPicPr>
          <p:nvPr/>
        </p:nvPicPr>
        <p:blipFill>
          <a:blip r:embed="rId3"/>
          <a:stretch>
            <a:fillRect/>
          </a:stretch>
        </p:blipFill>
        <p:spPr>
          <a:xfrm>
            <a:off x="1146618" y="6283426"/>
            <a:ext cx="326494" cy="326494"/>
          </a:xfrm>
          <a:prstGeom prst="rect">
            <a:avLst/>
          </a:prstGeom>
        </p:spPr>
      </p:pic>
      <p:sp>
        <p:nvSpPr>
          <p:cNvPr id="9" name="Rectangle 8">
            <a:extLst>
              <a:ext uri="{FF2B5EF4-FFF2-40B4-BE49-F238E27FC236}">
                <a16:creationId xmlns:a16="http://schemas.microsoft.com/office/drawing/2014/main" id="{25A0BD72-2274-E54C-8D79-BCDA99D88F4A}"/>
              </a:ext>
            </a:extLst>
          </p:cNvPr>
          <p:cNvSpPr/>
          <p:nvPr/>
        </p:nvSpPr>
        <p:spPr>
          <a:xfrm>
            <a:off x="3795522" y="6241017"/>
            <a:ext cx="1236236" cy="374846"/>
          </a:xfrm>
          <a:prstGeom prst="rect">
            <a:avLst/>
          </a:prstGeom>
        </p:spPr>
        <p:txBody>
          <a:bodyPr wrap="none">
            <a:spAutoFit/>
          </a:bodyPr>
          <a:lstStyle/>
          <a:p>
            <a:r>
              <a:rPr lang="en-US" dirty="0">
                <a:solidFill>
                  <a:srgbClr val="55ADEE"/>
                </a:solidFill>
              </a:rPr>
              <a:t>@danielfe</a:t>
            </a:r>
          </a:p>
        </p:txBody>
      </p:sp>
    </p:spTree>
    <p:extLst>
      <p:ext uri="{BB962C8B-B14F-4D97-AF65-F5344CB8AC3E}">
        <p14:creationId xmlns:p14="http://schemas.microsoft.com/office/powerpoint/2010/main" val="135344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 y="82620"/>
            <a:ext cx="12436475" cy="606192"/>
          </a:xfrm>
        </p:spPr>
        <p:txBody>
          <a:bodyPr>
            <a:normAutofit fontScale="90000"/>
          </a:bodyPr>
          <a:lstStyle/>
          <a:p>
            <a:pPr algn="ctr"/>
            <a:r>
              <a:rPr lang="en-US" dirty="0"/>
              <a:t>Architecture</a:t>
            </a:r>
          </a:p>
        </p:txBody>
      </p:sp>
      <p:graphicFrame>
        <p:nvGraphicFramePr>
          <p:cNvPr id="7" name="Table 6"/>
          <p:cNvGraphicFramePr>
            <a:graphicFrameLocks noGrp="1"/>
          </p:cNvGraphicFramePr>
          <p:nvPr>
            <p:extLst>
              <p:ext uri="{D42A27DB-BD31-4B8C-83A1-F6EECF244321}">
                <p14:modId xmlns:p14="http://schemas.microsoft.com/office/powerpoint/2010/main" val="51032807"/>
              </p:ext>
            </p:extLst>
          </p:nvPr>
        </p:nvGraphicFramePr>
        <p:xfrm>
          <a:off x="82171" y="666432"/>
          <a:ext cx="12239474" cy="6246448"/>
        </p:xfrm>
        <a:graphic>
          <a:graphicData uri="http://schemas.openxmlformats.org/drawingml/2006/table">
            <a:tbl>
              <a:tblPr firstRow="1">
                <a:effectLst/>
                <a:tableStyleId>{5C22544A-7EE6-4342-B048-85BDC9FD1C3A}</a:tableStyleId>
              </a:tblPr>
              <a:tblGrid>
                <a:gridCol w="1658494">
                  <a:extLst>
                    <a:ext uri="{9D8B030D-6E8A-4147-A177-3AD203B41FA5}">
                      <a16:colId xmlns:a16="http://schemas.microsoft.com/office/drawing/2014/main" val="20000"/>
                    </a:ext>
                  </a:extLst>
                </a:gridCol>
                <a:gridCol w="5409389">
                  <a:extLst>
                    <a:ext uri="{9D8B030D-6E8A-4147-A177-3AD203B41FA5}">
                      <a16:colId xmlns:a16="http://schemas.microsoft.com/office/drawing/2014/main" val="20001"/>
                    </a:ext>
                  </a:extLst>
                </a:gridCol>
                <a:gridCol w="5171591">
                  <a:extLst>
                    <a:ext uri="{9D8B030D-6E8A-4147-A177-3AD203B41FA5}">
                      <a16:colId xmlns:a16="http://schemas.microsoft.com/office/drawing/2014/main" val="20002"/>
                    </a:ext>
                  </a:extLst>
                </a:gridCol>
              </a:tblGrid>
              <a:tr h="217375">
                <a:tc>
                  <a:txBody>
                    <a:bodyPr/>
                    <a:lstStyle/>
                    <a:p>
                      <a:pPr defTabSz="932472" fontAlgn="base">
                        <a:lnSpc>
                          <a:spcPct val="90000"/>
                        </a:lnSpc>
                        <a:spcBef>
                          <a:spcPct val="0"/>
                        </a:spcBef>
                        <a:spcAft>
                          <a:spcPct val="0"/>
                        </a:spcAft>
                      </a:pPr>
                      <a:endParaRPr lang="en-US" sz="1800" b="1" i="0" kern="1200" dirty="0">
                        <a:solidFill>
                          <a:schemeClr val="bg2"/>
                        </a:solidFill>
                        <a:latin typeface="Segoe UI Semibold" charset="0"/>
                        <a:ea typeface="Segoe UI Semibold" charset="0"/>
                        <a:cs typeface="Segoe UI Semibold" charset="0"/>
                      </a:endParaRPr>
                    </a:p>
                  </a:txBody>
                  <a:tcPr marL="186521" marR="186521" marT="93260" marB="93260" anchor="ctr">
                    <a:lnL w="12700" cmpd="sng">
                      <a:noFill/>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32472" rtl="0" eaLnBrk="1" fontAlgn="base" latinLnBrk="0" hangingPunct="1">
                        <a:lnSpc>
                          <a:spcPct val="90000"/>
                        </a:lnSpc>
                        <a:spcBef>
                          <a:spcPct val="0"/>
                        </a:spcBef>
                        <a:spcAft>
                          <a:spcPct val="0"/>
                        </a:spcAft>
                      </a:pPr>
                      <a:r>
                        <a:rPr lang="en-US" sz="1800" b="1" i="0" kern="1200" dirty="0">
                          <a:solidFill>
                            <a:schemeClr val="tx1"/>
                          </a:solidFill>
                          <a:latin typeface="Segoe UI Semibold" charset="0"/>
                          <a:ea typeface="Segoe UI Semibold" charset="0"/>
                          <a:cs typeface="Segoe UI Semibold" charset="0"/>
                        </a:rPr>
                        <a:t>Requirements</a:t>
                      </a:r>
                    </a:p>
                  </a:txBody>
                  <a:tcPr marL="186521" marR="186521" marT="93260" marB="9326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32472" rtl="0" eaLnBrk="1" fontAlgn="base" latinLnBrk="0" hangingPunct="1">
                        <a:lnSpc>
                          <a:spcPct val="90000"/>
                        </a:lnSpc>
                        <a:spcBef>
                          <a:spcPct val="0"/>
                        </a:spcBef>
                        <a:spcAft>
                          <a:spcPct val="0"/>
                        </a:spcAft>
                      </a:pPr>
                      <a:r>
                        <a:rPr lang="en-US" sz="1800" b="1" i="0" kern="1200" dirty="0">
                          <a:solidFill>
                            <a:schemeClr val="tx1"/>
                          </a:solidFill>
                          <a:latin typeface="Segoe UI Semibold" charset="0"/>
                          <a:ea typeface="Segoe UI Semibold" charset="0"/>
                          <a:cs typeface="Segoe UI Semibold" charset="0"/>
                        </a:rPr>
                        <a:t>Solution</a:t>
                      </a:r>
                    </a:p>
                  </a:txBody>
                  <a:tcPr marL="186521" marR="186521" marT="93260" marB="93260" anchor="ctr">
                    <a:lnL w="76200" cap="flat" cmpd="sng" algn="ctr">
                      <a:solidFill>
                        <a:schemeClr val="bg1"/>
                      </a:solidFill>
                      <a:prstDash val="solid"/>
                      <a:round/>
                      <a:headEnd type="none" w="med" len="med"/>
                      <a:tailEnd type="none" w="med" len="med"/>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kern="1200" dirty="0">
                          <a:solidFill>
                            <a:srgbClr val="0078D7"/>
                          </a:solidFill>
                          <a:latin typeface="+mn-lt"/>
                          <a:ea typeface="+mn-ea"/>
                          <a:cs typeface="+mn-cs"/>
                        </a:rPr>
                        <a:t>Scalability</a:t>
                      </a:r>
                    </a:p>
                    <a:p>
                      <a:pPr marL="0" marR="0" indent="0" algn="ctr" defTabSz="932742" rtl="0" eaLnBrk="1" fontAlgn="auto" latinLnBrk="0" hangingPunct="1">
                        <a:lnSpc>
                          <a:spcPct val="100000"/>
                        </a:lnSpc>
                        <a:spcBef>
                          <a:spcPts val="0"/>
                        </a:spcBef>
                        <a:spcAft>
                          <a:spcPts val="0"/>
                        </a:spcAft>
                        <a:buClrTx/>
                        <a:buSzTx/>
                        <a:buFontTx/>
                        <a:buNone/>
                        <a:tabLst/>
                        <a:defRPr/>
                      </a:pPr>
                      <a:endParaRPr lang="en-US" sz="1400" b="1" kern="1200" dirty="0">
                        <a:solidFill>
                          <a:srgbClr val="0078D7"/>
                        </a:solidFill>
                        <a:latin typeface="+mn-lt"/>
                        <a:ea typeface="+mn-ea"/>
                        <a:cs typeface="+mn-cs"/>
                      </a:endParaRPr>
                    </a:p>
                  </a:txBody>
                  <a:tcPr marL="186521" marR="186521" marT="93260" marB="93260" anchor="ctr">
                    <a:lnL w="6350" cap="flat" cmpd="sng" algn="ctr">
                      <a:solidFill>
                        <a:schemeClr val="accent5"/>
                      </a:solidFill>
                      <a:prstDash val="sysDot"/>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rgbClr val="282828"/>
                          </a:solidFill>
                          <a:latin typeface="+mn-lt"/>
                          <a:ea typeface="+mn-ea"/>
                          <a:cs typeface="Segoe UI" charset="0"/>
                        </a:rPr>
                        <a:t>High scale on MSDN and TechNet (Union of all sites)</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rgbClr val="282828"/>
                          </a:solidFill>
                          <a:latin typeface="+mn-lt"/>
                          <a:ea typeface="+mn-ea"/>
                          <a:cs typeface="Segoe UI" charset="0"/>
                        </a:rPr>
                        <a:t>Millions of Monthly Visitors</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rgbClr val="282828"/>
                          </a:solidFill>
                          <a:latin typeface="+mn-lt"/>
                          <a:ea typeface="+mn-ea"/>
                          <a:cs typeface="Segoe UI" charset="0"/>
                        </a:rPr>
                        <a:t>Geo-distributed traffic</a:t>
                      </a:r>
                    </a:p>
                  </a:txBody>
                  <a:tcPr marL="186521" marR="186521" marT="93260" marB="932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indent="-285750">
                        <a:buFont typeface="Arial" panose="020B0604020202020204" pitchFamily="34" charset="0"/>
                        <a:buChar char="•"/>
                      </a:pPr>
                      <a:r>
                        <a:rPr lang="en-US" sz="1400" b="0" i="0" kern="1200" dirty="0">
                          <a:solidFill>
                            <a:schemeClr val="tx2"/>
                          </a:solidFill>
                          <a:latin typeface="+mn-lt"/>
                          <a:ea typeface="+mn-ea"/>
                          <a:cs typeface="+mn-cs"/>
                        </a:rPr>
                        <a:t>JAMStack &amp; CDN Caching</a:t>
                      </a:r>
                    </a:p>
                    <a:p>
                      <a:pPr marL="285750" indent="-285750">
                        <a:buFont typeface="Arial" panose="020B0604020202020204" pitchFamily="34" charset="0"/>
                        <a:buChar char="•"/>
                      </a:pPr>
                      <a:r>
                        <a:rPr lang="en-US" sz="1400" b="0" i="0" kern="1200" dirty="0">
                          <a:solidFill>
                            <a:srgbClr val="0078D4"/>
                          </a:solidFill>
                          <a:latin typeface="+mn-lt"/>
                          <a:ea typeface="+mn-ea"/>
                          <a:cs typeface="+mn-cs"/>
                        </a:rPr>
                        <a:t>Horizontal Scale-out </a:t>
                      </a:r>
                    </a:p>
                    <a:p>
                      <a:pPr marL="285750" indent="-285750">
                        <a:buFont typeface="Arial" panose="020B0604020202020204" pitchFamily="34" charset="0"/>
                        <a:buChar char="•"/>
                      </a:pPr>
                      <a:r>
                        <a:rPr lang="en-US" sz="1400" b="0" i="0" kern="1200" dirty="0">
                          <a:solidFill>
                            <a:schemeClr val="tx2"/>
                          </a:solidFill>
                          <a:latin typeface="+mn-lt"/>
                          <a:ea typeface="+mn-ea"/>
                          <a:cs typeface="+mn-cs"/>
                        </a:rPr>
                        <a:t>Auto-scale stateless services</a:t>
                      </a:r>
                    </a:p>
                  </a:txBody>
                  <a:tcPr marL="186521" marR="186521" marT="93260" marB="93260">
                    <a:lnL w="76200" cap="flat" cmpd="sng" algn="ctr">
                      <a:solidFill>
                        <a:schemeClr val="bg1"/>
                      </a:solidFill>
                      <a:prstDash val="solid"/>
                      <a:round/>
                      <a:headEnd type="none" w="med" len="med"/>
                      <a:tailEnd type="none" w="med" len="med"/>
                    </a:lnL>
                    <a:lnR w="6350" cap="flat" cmpd="sng" algn="ctr">
                      <a:solidFill>
                        <a:schemeClr val="accent5"/>
                      </a:solidFill>
                      <a:prstDash val="sysDot"/>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60984794"/>
                  </a:ext>
                </a:extLst>
              </a:tr>
              <a:tr h="0">
                <a:tc>
                  <a:txBody>
                    <a:bodyPr/>
                    <a:lstStyle/>
                    <a:p>
                      <a:pPr algn="ctr"/>
                      <a:r>
                        <a:rPr lang="en-US" sz="1400" b="1" kern="1200" dirty="0">
                          <a:solidFill>
                            <a:srgbClr val="0078D7"/>
                          </a:solidFill>
                          <a:latin typeface="+mn-lt"/>
                          <a:ea typeface="+mn-ea"/>
                          <a:cs typeface="+mn-cs"/>
                        </a:rPr>
                        <a:t>Availability &amp;</a:t>
                      </a:r>
                    </a:p>
                    <a:p>
                      <a:pPr algn="ctr"/>
                      <a:r>
                        <a:rPr lang="en-US" sz="1400" b="1" kern="1200" dirty="0">
                          <a:solidFill>
                            <a:srgbClr val="0078D7"/>
                          </a:solidFill>
                          <a:latin typeface="+mn-lt"/>
                          <a:ea typeface="+mn-ea"/>
                          <a:cs typeface="+mn-cs"/>
                        </a:rPr>
                        <a:t>Resilience</a:t>
                      </a:r>
                    </a:p>
                  </a:txBody>
                  <a:tcPr marL="186521" marR="186521" marT="93260" marB="93260" anchor="ctr">
                    <a:lnL w="6350" cap="flat" cmpd="sng" algn="ctr">
                      <a:solidFill>
                        <a:schemeClr val="accent5"/>
                      </a:solidFill>
                      <a:prstDash val="sysDot"/>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marR="0" lvl="0" indent="-285750" algn="l" defTabSz="9323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rgbClr val="282828"/>
                          </a:solidFill>
                          <a:latin typeface="+mn-lt"/>
                          <a:ea typeface="Segoe UI" charset="0"/>
                          <a:cs typeface="Segoe UI" charset="0"/>
                        </a:rPr>
                        <a:t>99.99% Availability</a:t>
                      </a:r>
                    </a:p>
                    <a:p>
                      <a:pPr marL="285750" marR="0" lvl="0" indent="-285750" algn="l" defTabSz="9323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rgbClr val="282828"/>
                          </a:solidFill>
                          <a:latin typeface="+mn-lt"/>
                          <a:ea typeface="Segoe UI" charset="0"/>
                          <a:cs typeface="Segoe UI" charset="0"/>
                        </a:rPr>
                        <a:t>Dependencies on 3</a:t>
                      </a:r>
                      <a:r>
                        <a:rPr lang="en-US" sz="1400" b="0" i="0" kern="1200" baseline="30000" dirty="0">
                          <a:solidFill>
                            <a:srgbClr val="282828"/>
                          </a:solidFill>
                          <a:latin typeface="+mn-lt"/>
                          <a:ea typeface="Segoe UI" charset="0"/>
                          <a:cs typeface="Segoe UI" charset="0"/>
                        </a:rPr>
                        <a:t>rd</a:t>
                      </a:r>
                      <a:r>
                        <a:rPr lang="en-US" sz="1400" b="0" i="0" kern="1200" dirty="0">
                          <a:solidFill>
                            <a:srgbClr val="282828"/>
                          </a:solidFill>
                          <a:latin typeface="+mn-lt"/>
                          <a:ea typeface="Segoe UI" charset="0"/>
                          <a:cs typeface="Segoe UI" charset="0"/>
                        </a:rPr>
                        <a:t> party services like Livefyre, Akamai</a:t>
                      </a:r>
                    </a:p>
                    <a:p>
                      <a:pPr marL="285750" marR="0" lvl="0" indent="-285750" algn="l" defTabSz="9323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0" i="0" kern="1200" dirty="0">
                        <a:solidFill>
                          <a:srgbClr val="282828"/>
                        </a:solidFill>
                        <a:latin typeface="+mn-lt"/>
                        <a:ea typeface="Segoe UI" charset="0"/>
                        <a:cs typeface="Segoe UI" charset="0"/>
                      </a:endParaRPr>
                    </a:p>
                    <a:p>
                      <a:pPr marL="285750" marR="0" lvl="0" indent="-285750" algn="l" defTabSz="9323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0" i="0" kern="1200" dirty="0">
                        <a:solidFill>
                          <a:srgbClr val="282828"/>
                        </a:solidFill>
                        <a:latin typeface="+mn-lt"/>
                        <a:ea typeface="Segoe UI" charset="0"/>
                        <a:cs typeface="Segoe UI" charset="0"/>
                      </a:endParaRPr>
                    </a:p>
                  </a:txBody>
                  <a:tcPr marL="186521" marR="186521" marT="93260" marB="932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2"/>
                          </a:solidFill>
                          <a:latin typeface="+mn-lt"/>
                          <a:ea typeface="+mn-ea"/>
                          <a:cs typeface="+mn-cs"/>
                        </a:rPr>
                        <a:t>Akamai DDOS Protection</a:t>
                      </a:r>
                      <a:endParaRPr lang="en-US" sz="1400" b="0" i="0" kern="1200" dirty="0">
                        <a:solidFill>
                          <a:schemeClr val="tx2"/>
                        </a:solidFill>
                        <a:latin typeface="+mn-lt"/>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2"/>
                          </a:solidFill>
                          <a:latin typeface="+mn-lt"/>
                          <a:ea typeface="+mn-ea"/>
                          <a:cs typeface="+mn-cs"/>
                        </a:rPr>
                        <a:t>Multi-Region / Azure Traffic Manager</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rgbClr val="0078D4"/>
                          </a:solidFill>
                          <a:latin typeface="+mn-lt"/>
                          <a:ea typeface="+mn-ea"/>
                          <a:cs typeface="+mn-cs"/>
                        </a:rPr>
                        <a:t>Experience may degrade, but doesn’t fail</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2"/>
                          </a:solidFill>
                          <a:latin typeface="+mn-lt"/>
                          <a:ea typeface="+mn-ea"/>
                          <a:cs typeface="+mn-cs"/>
                        </a:rPr>
                        <a:t>Monitoring / Health Probes: Keynote, App Insights</a:t>
                      </a:r>
                    </a:p>
                  </a:txBody>
                  <a:tcPr marL="186521" marR="186521" marT="93260" marB="93260">
                    <a:lnL w="76200" cap="flat" cmpd="sng" algn="ctr">
                      <a:solidFill>
                        <a:schemeClr val="bg1"/>
                      </a:solidFill>
                      <a:prstDash val="solid"/>
                      <a:round/>
                      <a:headEnd type="none" w="med" len="med"/>
                      <a:tailEnd type="none" w="med" len="med"/>
                    </a:lnL>
                    <a:lnR w="6350" cap="flat" cmpd="sng" algn="ctr">
                      <a:solidFill>
                        <a:schemeClr val="accent5"/>
                      </a:solidFill>
                      <a:prstDash val="sysDot"/>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467320746"/>
                  </a:ext>
                </a:extLst>
              </a:tr>
              <a:tr h="0">
                <a:tc>
                  <a:txBody>
                    <a:bodyPr/>
                    <a:lstStyle/>
                    <a:p>
                      <a:pPr algn="ctr"/>
                      <a:r>
                        <a:rPr lang="en-US" sz="1400" b="1" kern="1200" dirty="0">
                          <a:solidFill>
                            <a:srgbClr val="0078D7"/>
                          </a:solidFill>
                          <a:latin typeface="+mn-lt"/>
                          <a:ea typeface="+mn-ea"/>
                          <a:cs typeface="+mn-cs"/>
                        </a:rPr>
                        <a:t>Compute</a:t>
                      </a:r>
                    </a:p>
                  </a:txBody>
                  <a:tcPr marL="186521" marR="186521" marT="93260" marB="93260" anchor="ctr">
                    <a:lnL w="6350" cap="flat" cmpd="sng" algn="ctr">
                      <a:solidFill>
                        <a:schemeClr val="accent5"/>
                      </a:solidFill>
                      <a:prstDash val="sysDot"/>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marR="0" lvl="0" indent="-285750" algn="l" defTabSz="9323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rgbClr val="282828"/>
                          </a:solidFill>
                          <a:latin typeface="+mn-lt"/>
                          <a:ea typeface="Segoe UI" charset="0"/>
                          <a:cs typeface="Segoe UI" charset="0"/>
                        </a:rPr>
                        <a:t>Reads: Static content, embed dynamic microservices</a:t>
                      </a:r>
                    </a:p>
                    <a:p>
                      <a:pPr marL="285750" marR="0" lvl="0" indent="-285750" algn="l" defTabSz="9323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rgbClr val="282828"/>
                          </a:solidFill>
                          <a:latin typeface="+mn-lt"/>
                          <a:ea typeface="Segoe UI" charset="0"/>
                          <a:cs typeface="Segoe UI" charset="0"/>
                        </a:rPr>
                        <a:t>Writes: Build markdown/YML into HTML</a:t>
                      </a:r>
                    </a:p>
                    <a:p>
                      <a:pPr marL="285750" marR="0" lvl="0" indent="-285750" algn="l" defTabSz="9323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0" i="0" kern="1200" dirty="0">
                        <a:solidFill>
                          <a:srgbClr val="282828"/>
                        </a:solidFill>
                        <a:latin typeface="+mn-lt"/>
                        <a:ea typeface="Segoe UI" charset="0"/>
                        <a:cs typeface="Segoe UI" charset="0"/>
                      </a:endParaRPr>
                    </a:p>
                  </a:txBody>
                  <a:tcPr marL="186521" marR="186521" marT="93260" marB="932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2"/>
                          </a:solidFill>
                          <a:latin typeface="+mn-lt"/>
                          <a:ea typeface="+mn-ea"/>
                          <a:cs typeface="+mn-cs"/>
                        </a:rPr>
                        <a:t>Build-time and priority queue, Cloud Services, Docker</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2"/>
                          </a:solidFill>
                          <a:latin typeface="+mn-lt"/>
                          <a:ea typeface="+mn-ea"/>
                          <a:cs typeface="+mn-cs"/>
                        </a:rPr>
                        <a:t>Web App hosting layer pulls static HTML</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2"/>
                          </a:solidFill>
                          <a:latin typeface="+mn-lt"/>
                          <a:ea typeface="+mn-ea"/>
                          <a:cs typeface="+mn-cs"/>
                        </a:rPr>
                        <a:t>Microservices: Functions</a:t>
                      </a:r>
                    </a:p>
                  </a:txBody>
                  <a:tcPr marL="186521" marR="186521" marT="93260" marB="93260">
                    <a:lnL w="76200" cap="flat" cmpd="sng" algn="ctr">
                      <a:solidFill>
                        <a:schemeClr val="bg1"/>
                      </a:solidFill>
                      <a:prstDash val="solid"/>
                      <a:round/>
                      <a:headEnd type="none" w="med" len="med"/>
                      <a:tailEnd type="none" w="med" len="med"/>
                    </a:lnL>
                    <a:lnR w="6350" cap="flat" cmpd="sng" algn="ctr">
                      <a:solidFill>
                        <a:schemeClr val="accent5"/>
                      </a:solidFill>
                      <a:prstDash val="sysDot"/>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kern="1200" dirty="0">
                          <a:solidFill>
                            <a:srgbClr val="0078D7"/>
                          </a:solidFill>
                          <a:latin typeface="+mn-lt"/>
                          <a:ea typeface="+mn-ea"/>
                          <a:cs typeface="+mn-cs"/>
                        </a:rPr>
                        <a:t>Network</a:t>
                      </a:r>
                    </a:p>
                  </a:txBody>
                  <a:tcPr marL="186521" marR="186521" marT="93260" marB="93260" anchor="ctr">
                    <a:lnL w="6350" cap="flat" cmpd="sng" algn="ctr">
                      <a:solidFill>
                        <a:schemeClr val="accent5"/>
                      </a:solidFill>
                      <a:prstDash val="sysDot"/>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marR="0" lvl="0" indent="-285750" algn="l" defTabSz="9323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rgbClr val="282828"/>
                          </a:solidFill>
                          <a:latin typeface="+mn-lt"/>
                          <a:ea typeface="+mn-ea"/>
                          <a:cs typeface="Segoe UI" charset="0"/>
                        </a:rPr>
                        <a:t>Global Performance</a:t>
                      </a:r>
                    </a:p>
                    <a:p>
                      <a:pPr marL="285750" marR="0" lvl="0" indent="-285750" algn="l" defTabSz="9323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rgbClr val="282828"/>
                          </a:solidFill>
                          <a:latin typeface="+mn-lt"/>
                          <a:ea typeface="+mn-ea"/>
                          <a:cs typeface="Segoe UI" charset="0"/>
                        </a:rPr>
                        <a:t>High-volume site redirection &amp; Beautiful URLs</a:t>
                      </a:r>
                    </a:p>
                  </a:txBody>
                  <a:tcPr marL="186521" marR="186521" marT="93260" marB="932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dirty="0">
                          <a:solidFill>
                            <a:schemeClr val="tx2"/>
                          </a:solidFill>
                          <a:latin typeface="+mn-lt"/>
                        </a:rPr>
                        <a:t>Akamai: CDN &amp; Redirection</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dirty="0">
                          <a:solidFill>
                            <a:srgbClr val="0078D4"/>
                          </a:solidFill>
                          <a:latin typeface="+mn-lt"/>
                        </a:rPr>
                        <a:t>Akamai Forward URL re-writing</a:t>
                      </a:r>
                      <a:r>
                        <a:rPr lang="en-US" sz="1400" b="0" i="0" dirty="0">
                          <a:solidFill>
                            <a:schemeClr val="tx2"/>
                          </a:solidFill>
                          <a:latin typeface="+mn-lt"/>
                        </a:rPr>
                        <a:t>, in-repo redirection &amp; File Paths</a:t>
                      </a:r>
                    </a:p>
                  </a:txBody>
                  <a:tcPr marL="186521" marR="186521" marT="93260" marB="93260">
                    <a:lnL w="76200" cap="flat" cmpd="sng" algn="ctr">
                      <a:solidFill>
                        <a:schemeClr val="bg1"/>
                      </a:solidFill>
                      <a:prstDash val="solid"/>
                      <a:round/>
                      <a:headEnd type="none" w="med" len="med"/>
                      <a:tailEnd type="none" w="med" len="med"/>
                    </a:lnL>
                    <a:lnR w="6350" cap="flat" cmpd="sng" algn="ctr">
                      <a:solidFill>
                        <a:schemeClr val="accent5"/>
                      </a:solidFill>
                      <a:prstDash val="sysDot"/>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kern="1200" dirty="0">
                          <a:solidFill>
                            <a:srgbClr val="0078D7"/>
                          </a:solidFill>
                          <a:latin typeface="+mn-lt"/>
                          <a:ea typeface="+mn-ea"/>
                          <a:cs typeface="+mn-cs"/>
                        </a:rPr>
                        <a:t>Data &amp; </a:t>
                      </a:r>
                    </a:p>
                    <a:p>
                      <a:pPr marL="0" marR="0" indent="0" algn="ctr" defTabSz="932742" rtl="0" eaLnBrk="1" fontAlgn="auto" latinLnBrk="0" hangingPunct="1">
                        <a:lnSpc>
                          <a:spcPct val="100000"/>
                        </a:lnSpc>
                        <a:spcBef>
                          <a:spcPts val="0"/>
                        </a:spcBef>
                        <a:spcAft>
                          <a:spcPts val="0"/>
                        </a:spcAft>
                        <a:buClrTx/>
                        <a:buSzTx/>
                        <a:buFontTx/>
                        <a:buNone/>
                        <a:tabLst/>
                        <a:defRPr/>
                      </a:pPr>
                      <a:r>
                        <a:rPr lang="en-US" sz="1400" b="1" kern="1200" dirty="0">
                          <a:solidFill>
                            <a:srgbClr val="0078D7"/>
                          </a:solidFill>
                          <a:latin typeface="+mn-lt"/>
                          <a:ea typeface="+mn-ea"/>
                          <a:cs typeface="+mn-cs"/>
                        </a:rPr>
                        <a:t>Consistency</a:t>
                      </a:r>
                    </a:p>
                  </a:txBody>
                  <a:tcPr marL="186521" marR="186521" marT="93260" marB="93260" anchor="ctr">
                    <a:lnL w="6350" cap="flat" cmpd="sng" algn="ctr">
                      <a:solidFill>
                        <a:schemeClr val="accent5"/>
                      </a:solidFill>
                      <a:prstDash val="sysDot"/>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2"/>
                          </a:solidFill>
                          <a:latin typeface="+mn-lt"/>
                          <a:ea typeface="+mn-ea"/>
                          <a:cs typeface="+mn-cs"/>
                        </a:rPr>
                        <a:t>~45M+ Docs in Markdown/YML, then converted to HTML</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2"/>
                          </a:solidFill>
                          <a:latin typeface="+mn-lt"/>
                          <a:ea typeface="+mn-ea"/>
                          <a:cs typeface="+mn-cs"/>
                        </a:rPr>
                        <a:t>Standard formats: Markdown, YML, PNGs, Video</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2"/>
                          </a:solidFill>
                          <a:latin typeface="+mn-lt"/>
                          <a:ea typeface="+mn-ea"/>
                          <a:cs typeface="+mn-cs"/>
                        </a:rPr>
                        <a:t>Eventual consistency is okay, but no 404s</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0" i="0" kern="1200" dirty="0">
                        <a:solidFill>
                          <a:schemeClr val="tx2"/>
                        </a:solidFill>
                        <a:latin typeface="+mn-lt"/>
                        <a:ea typeface="+mn-ea"/>
                        <a:cs typeface="+mn-cs"/>
                      </a:endParaRP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0" i="0" kern="1200" dirty="0">
                        <a:solidFill>
                          <a:schemeClr val="tx2"/>
                        </a:solidFill>
                        <a:latin typeface="+mn-lt"/>
                        <a:ea typeface="+mn-ea"/>
                        <a:cs typeface="+mn-cs"/>
                      </a:endParaRPr>
                    </a:p>
                  </a:txBody>
                  <a:tcPr marL="186521" marR="186521" marT="93260" marB="932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2"/>
                          </a:solidFill>
                          <a:latin typeface="+mn-lt"/>
                          <a:ea typeface="+mn-ea"/>
                          <a:cs typeface="+mn-cs"/>
                        </a:rPr>
                        <a:t>Horizontal Scale-out of GitHub Repos</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2"/>
                          </a:solidFill>
                          <a:latin typeface="+mn-lt"/>
                          <a:ea typeface="+mn-ea"/>
                          <a:cs typeface="+mn-cs"/>
                        </a:rPr>
                        <a:t>Blob Storage for HTML</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2"/>
                          </a:solidFill>
                          <a:latin typeface="+mn-lt"/>
                          <a:ea typeface="+mn-ea"/>
                          <a:cs typeface="+mn-cs"/>
                        </a:rPr>
                        <a:t>SQL Server for Blob Storage lookup </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2"/>
                          </a:solidFill>
                          <a:latin typeface="+mn-lt"/>
                          <a:ea typeface="+mn-ea"/>
                          <a:cs typeface="+mn-cs"/>
                        </a:rPr>
                        <a:t>Video embed via Channel 9 or YouTube</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2"/>
                          </a:solidFill>
                          <a:latin typeface="+mn-lt"/>
                          <a:ea typeface="+mn-ea"/>
                          <a:cs typeface="+mn-cs"/>
                        </a:rPr>
                        <a:t>Eventually consistent PDF or search results</a:t>
                      </a:r>
                    </a:p>
                  </a:txBody>
                  <a:tcPr marL="186521" marR="186521" marT="93260" marB="93260">
                    <a:lnL w="76200" cap="flat" cmpd="sng" algn="ctr">
                      <a:solidFill>
                        <a:schemeClr val="bg1"/>
                      </a:solidFill>
                      <a:prstDash val="solid"/>
                      <a:round/>
                      <a:headEnd type="none" w="med" len="med"/>
                      <a:tailEnd type="none" w="med" len="med"/>
                    </a:lnL>
                    <a:lnR w="6350" cap="flat" cmpd="sng" algn="ctr">
                      <a:solidFill>
                        <a:schemeClr val="accent5"/>
                      </a:solidFill>
                      <a:prstDash val="sysDot"/>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027581944"/>
                  </a:ext>
                </a:extLst>
              </a:tr>
              <a:tr h="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kern="1200" dirty="0">
                          <a:solidFill>
                            <a:srgbClr val="0078D7"/>
                          </a:solidFill>
                          <a:latin typeface="+mn-lt"/>
                          <a:ea typeface="+mn-ea"/>
                          <a:cs typeface="+mn-cs"/>
                        </a:rPr>
                        <a:t>Fundamentals</a:t>
                      </a:r>
                    </a:p>
                  </a:txBody>
                  <a:tcPr marL="186521" marR="186521" marT="93260" marB="93260" anchor="ctr">
                    <a:lnL w="6350" cap="flat" cmpd="sng" algn="ctr">
                      <a:solidFill>
                        <a:schemeClr val="accent5"/>
                      </a:solidFill>
                      <a:prstDash val="sysDot"/>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2"/>
                          </a:solidFill>
                          <a:latin typeface="+mn-lt"/>
                          <a:ea typeface="+mn-ea"/>
                          <a:cs typeface="+mn-cs"/>
                        </a:rPr>
                        <a:t>Localization: 65+ languages, right-to-left</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rgbClr val="282828"/>
                          </a:solidFill>
                          <a:latin typeface="+mn-lt"/>
                          <a:ea typeface="+mn-ea"/>
                          <a:cs typeface="Segoe UI" charset="0"/>
                        </a:rPr>
                        <a:t>Secure Staging / Pre-release environment</a:t>
                      </a:r>
                      <a:endParaRPr lang="en-US" sz="1400" b="0" i="0" kern="1200" dirty="0">
                        <a:solidFill>
                          <a:schemeClr val="tx2"/>
                        </a:solidFill>
                        <a:latin typeface="+mn-lt"/>
                        <a:ea typeface="+mn-ea"/>
                        <a:cs typeface="+mn-cs"/>
                      </a:endParaRP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2"/>
                          </a:solidFill>
                          <a:latin typeface="+mn-lt"/>
                          <a:ea typeface="+mn-ea"/>
                          <a:cs typeface="+mn-cs"/>
                        </a:rPr>
                        <a:t>Security Fundamentals</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2"/>
                          </a:solidFill>
                          <a:latin typeface="+mn-lt"/>
                          <a:ea typeface="+mn-ea"/>
                          <a:cs typeface="+mn-cs"/>
                        </a:rPr>
                        <a:t>Compliance: Consent Decree, GDPR</a:t>
                      </a:r>
                    </a:p>
                  </a:txBody>
                  <a:tcPr marL="186521" marR="186521" marT="93260" marB="932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2"/>
                          </a:solidFill>
                          <a:latin typeface="+mn-lt"/>
                          <a:ea typeface="+mn-ea"/>
                          <a:cs typeface="+mn-cs"/>
                        </a:rPr>
                        <a:t>Global localization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rgbClr val="282828"/>
                          </a:solidFill>
                          <a:latin typeface="+mn-lt"/>
                          <a:ea typeface="+mn-ea"/>
                          <a:cs typeface="Segoe UI" charset="0"/>
                        </a:rPr>
                        <a:t>Active Directory Auth for review/staging</a:t>
                      </a:r>
                      <a:endParaRPr lang="en-US" sz="1400" b="0" i="0" kern="1200" dirty="0">
                        <a:solidFill>
                          <a:schemeClr val="tx2"/>
                        </a:solidFill>
                        <a:latin typeface="+mn-lt"/>
                        <a:ea typeface="+mn-ea"/>
                        <a:cs typeface="+mn-cs"/>
                      </a:endParaRP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2"/>
                          </a:solidFill>
                          <a:latin typeface="+mn-lt"/>
                          <a:ea typeface="+mn-ea"/>
                          <a:cs typeface="+mn-cs"/>
                        </a:rPr>
                        <a:t>Azure </a:t>
                      </a:r>
                      <a:r>
                        <a:rPr lang="en-US" sz="1400" b="0" i="0" kern="1200" dirty="0" err="1">
                          <a:solidFill>
                            <a:schemeClr val="tx2"/>
                          </a:solidFill>
                          <a:latin typeface="+mn-lt"/>
                          <a:ea typeface="+mn-ea"/>
                          <a:cs typeface="+mn-cs"/>
                        </a:rPr>
                        <a:t>KeyVault</a:t>
                      </a:r>
                      <a:r>
                        <a:rPr lang="en-US" sz="1400" b="0" i="0" kern="1200" dirty="0">
                          <a:solidFill>
                            <a:schemeClr val="tx2"/>
                          </a:solidFill>
                          <a:latin typeface="+mn-lt"/>
                          <a:ea typeface="+mn-ea"/>
                          <a:cs typeface="+mn-cs"/>
                        </a:rPr>
                        <a:t>, port scans</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2"/>
                          </a:solidFill>
                          <a:latin typeface="+mn-lt"/>
                          <a:ea typeface="+mn-ea"/>
                          <a:cs typeface="+mn-cs"/>
                        </a:rPr>
                        <a:t>Auditing and compliance</a:t>
                      </a:r>
                    </a:p>
                  </a:txBody>
                  <a:tcPr marL="186521" marR="186521" marT="93260" marB="93260">
                    <a:lnL w="76200" cap="flat" cmpd="sng" algn="ctr">
                      <a:solidFill>
                        <a:schemeClr val="bg1"/>
                      </a:solidFill>
                      <a:prstDash val="solid"/>
                      <a:round/>
                      <a:headEnd type="none" w="med" len="med"/>
                      <a:tailEnd type="none" w="med" len="med"/>
                    </a:lnL>
                    <a:lnR w="6350" cap="flat" cmpd="sng" algn="ctr">
                      <a:solidFill>
                        <a:schemeClr val="accent5"/>
                      </a:solidFill>
                      <a:prstDash val="sysDot"/>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15790388"/>
                  </a:ext>
                </a:extLst>
              </a:tr>
            </a:tbl>
          </a:graphicData>
        </a:graphic>
      </p:graphicFrame>
    </p:spTree>
    <p:extLst>
      <p:ext uri="{BB962C8B-B14F-4D97-AF65-F5344CB8AC3E}">
        <p14:creationId xmlns:p14="http://schemas.microsoft.com/office/powerpoint/2010/main" val="29101175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07E73-9BBE-254A-95CD-DD007C31CB88}"/>
              </a:ext>
            </a:extLst>
          </p:cNvPr>
          <p:cNvSpPr>
            <a:spLocks noGrp="1"/>
          </p:cNvSpPr>
          <p:nvPr>
            <p:ph type="title"/>
          </p:nvPr>
        </p:nvSpPr>
        <p:spPr>
          <a:xfrm>
            <a:off x="409575" y="192166"/>
            <a:ext cx="12205506" cy="758825"/>
          </a:xfrm>
        </p:spPr>
        <p:txBody>
          <a:bodyPr/>
          <a:lstStyle/>
          <a:p>
            <a:r>
              <a:rPr lang="en-US" dirty="0"/>
              <a:t>JAMStack: Framework Agnostic way to Create Web Apps</a:t>
            </a:r>
          </a:p>
        </p:txBody>
      </p:sp>
      <p:grpSp>
        <p:nvGrpSpPr>
          <p:cNvPr id="28" name="Group 27">
            <a:extLst>
              <a:ext uri="{FF2B5EF4-FFF2-40B4-BE49-F238E27FC236}">
                <a16:creationId xmlns:a16="http://schemas.microsoft.com/office/drawing/2014/main" id="{F56D80CE-10B1-1D43-8316-9027FABA8084}"/>
              </a:ext>
            </a:extLst>
          </p:cNvPr>
          <p:cNvGrpSpPr/>
          <p:nvPr/>
        </p:nvGrpSpPr>
        <p:grpSpPr>
          <a:xfrm>
            <a:off x="412973" y="1271588"/>
            <a:ext cx="3215365" cy="3600633"/>
            <a:chOff x="403781" y="1751091"/>
            <a:chExt cx="3215365" cy="3600633"/>
          </a:xfrm>
        </p:grpSpPr>
        <p:pic>
          <p:nvPicPr>
            <p:cNvPr id="17" name="Graphic 16">
              <a:extLst>
                <a:ext uri="{FF2B5EF4-FFF2-40B4-BE49-F238E27FC236}">
                  <a16:creationId xmlns:a16="http://schemas.microsoft.com/office/drawing/2014/main" id="{D57AF038-9CC6-D84B-B9C4-77B13DE7AC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781" y="3957085"/>
              <a:ext cx="1394639" cy="1394639"/>
            </a:xfrm>
            <a:prstGeom prst="rect">
              <a:avLst/>
            </a:prstGeom>
          </p:spPr>
        </p:pic>
        <p:pic>
          <p:nvPicPr>
            <p:cNvPr id="19" name="Graphic 18">
              <a:extLst>
                <a:ext uri="{FF2B5EF4-FFF2-40B4-BE49-F238E27FC236}">
                  <a16:creationId xmlns:a16="http://schemas.microsoft.com/office/drawing/2014/main" id="{7A742E27-72CA-7043-B6DF-1A650A23B5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3781" y="2854088"/>
              <a:ext cx="1394639" cy="1394639"/>
            </a:xfrm>
            <a:prstGeom prst="rect">
              <a:avLst/>
            </a:prstGeom>
          </p:spPr>
        </p:pic>
        <p:pic>
          <p:nvPicPr>
            <p:cNvPr id="21" name="Graphic 20">
              <a:extLst>
                <a:ext uri="{FF2B5EF4-FFF2-40B4-BE49-F238E27FC236}">
                  <a16:creationId xmlns:a16="http://schemas.microsoft.com/office/drawing/2014/main" id="{A1B5BE2E-8C48-1B4C-B3AE-1137946831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3781" y="1751091"/>
              <a:ext cx="1394639" cy="1394639"/>
            </a:xfrm>
            <a:prstGeom prst="rect">
              <a:avLst/>
            </a:prstGeom>
          </p:spPr>
        </p:pic>
        <p:sp>
          <p:nvSpPr>
            <p:cNvPr id="22" name="TextBox 21">
              <a:extLst>
                <a:ext uri="{FF2B5EF4-FFF2-40B4-BE49-F238E27FC236}">
                  <a16:creationId xmlns:a16="http://schemas.microsoft.com/office/drawing/2014/main" id="{361C47CE-4D75-DA44-866D-CDEFBCE7B9E4}"/>
                </a:ext>
              </a:extLst>
            </p:cNvPr>
            <p:cNvSpPr txBox="1"/>
            <p:nvPr/>
          </p:nvSpPr>
          <p:spPr>
            <a:xfrm>
              <a:off x="1779925" y="2098810"/>
              <a:ext cx="1839221"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JavaScript</a:t>
              </a:r>
            </a:p>
          </p:txBody>
        </p:sp>
        <p:sp>
          <p:nvSpPr>
            <p:cNvPr id="23" name="TextBox 22">
              <a:extLst>
                <a:ext uri="{FF2B5EF4-FFF2-40B4-BE49-F238E27FC236}">
                  <a16:creationId xmlns:a16="http://schemas.microsoft.com/office/drawing/2014/main" id="{4A2CEFC4-8E82-E941-AFD6-DF6122BB985F}"/>
                </a:ext>
              </a:extLst>
            </p:cNvPr>
            <p:cNvSpPr txBox="1"/>
            <p:nvPr/>
          </p:nvSpPr>
          <p:spPr>
            <a:xfrm>
              <a:off x="1779925" y="3198086"/>
              <a:ext cx="1007327"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APIs</a:t>
              </a:r>
            </a:p>
          </p:txBody>
        </p:sp>
        <p:sp>
          <p:nvSpPr>
            <p:cNvPr id="24" name="TextBox 23">
              <a:extLst>
                <a:ext uri="{FF2B5EF4-FFF2-40B4-BE49-F238E27FC236}">
                  <a16:creationId xmlns:a16="http://schemas.microsoft.com/office/drawing/2014/main" id="{744863CB-62FD-E84C-914A-559947214E66}"/>
                </a:ext>
              </a:extLst>
            </p:cNvPr>
            <p:cNvSpPr txBox="1"/>
            <p:nvPr/>
          </p:nvSpPr>
          <p:spPr>
            <a:xfrm>
              <a:off x="1779925" y="4297362"/>
              <a:ext cx="1499449"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Markup</a:t>
              </a:r>
            </a:p>
          </p:txBody>
        </p:sp>
      </p:grpSp>
      <p:sp>
        <p:nvSpPr>
          <p:cNvPr id="29" name="TextBox 28">
            <a:extLst>
              <a:ext uri="{FF2B5EF4-FFF2-40B4-BE49-F238E27FC236}">
                <a16:creationId xmlns:a16="http://schemas.microsoft.com/office/drawing/2014/main" id="{20608A0A-D718-B640-B4B1-968FC113D372}"/>
              </a:ext>
            </a:extLst>
          </p:cNvPr>
          <p:cNvSpPr txBox="1"/>
          <p:nvPr/>
        </p:nvSpPr>
        <p:spPr>
          <a:xfrm>
            <a:off x="3421546" y="4872979"/>
            <a:ext cx="2608323" cy="1988237"/>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Benefits</a:t>
            </a:r>
          </a:p>
          <a:p>
            <a:pPr>
              <a:lnSpc>
                <a:spcPct val="90000"/>
              </a:lnSpc>
              <a:spcAft>
                <a:spcPts val="600"/>
              </a:spcAft>
            </a:pPr>
            <a:r>
              <a:rPr lang="en-US" sz="2000" dirty="0">
                <a:gradFill>
                  <a:gsLst>
                    <a:gs pos="2917">
                      <a:schemeClr val="tx1"/>
                    </a:gs>
                    <a:gs pos="30000">
                      <a:schemeClr val="tx1"/>
                    </a:gs>
                  </a:gsLst>
                  <a:lin ang="5400000" scaled="0"/>
                </a:gradFill>
              </a:rPr>
              <a:t>High Scale</a:t>
            </a:r>
          </a:p>
          <a:p>
            <a:pPr>
              <a:lnSpc>
                <a:spcPct val="90000"/>
              </a:lnSpc>
              <a:spcAft>
                <a:spcPts val="600"/>
              </a:spcAft>
            </a:pPr>
            <a:r>
              <a:rPr lang="en-US" sz="2000" dirty="0">
                <a:gradFill>
                  <a:gsLst>
                    <a:gs pos="2917">
                      <a:schemeClr val="tx1"/>
                    </a:gs>
                    <a:gs pos="30000">
                      <a:schemeClr val="tx1"/>
                    </a:gs>
                  </a:gsLst>
                  <a:lin ang="5400000" scaled="0"/>
                </a:gradFill>
              </a:rPr>
              <a:t>Faster Performance</a:t>
            </a:r>
          </a:p>
          <a:p>
            <a:pPr>
              <a:lnSpc>
                <a:spcPct val="90000"/>
              </a:lnSpc>
              <a:spcAft>
                <a:spcPts val="600"/>
              </a:spcAft>
            </a:pPr>
            <a:r>
              <a:rPr lang="en-US" sz="2000" dirty="0">
                <a:gradFill>
                  <a:gsLst>
                    <a:gs pos="2917">
                      <a:schemeClr val="tx1"/>
                    </a:gs>
                    <a:gs pos="30000">
                      <a:schemeClr val="tx1"/>
                    </a:gs>
                  </a:gsLst>
                  <a:lin ang="5400000" scaled="0"/>
                </a:gradFill>
              </a:rPr>
              <a:t>Improved Security</a:t>
            </a:r>
          </a:p>
          <a:p>
            <a:pPr>
              <a:lnSpc>
                <a:spcPct val="90000"/>
              </a:lnSpc>
              <a:spcAft>
                <a:spcPts val="600"/>
              </a:spcAft>
            </a:pPr>
            <a:r>
              <a:rPr lang="en-US" sz="2000" dirty="0">
                <a:gradFill>
                  <a:gsLst>
                    <a:gs pos="2917">
                      <a:schemeClr val="tx1"/>
                    </a:gs>
                    <a:gs pos="30000">
                      <a:schemeClr val="tx1"/>
                    </a:gs>
                  </a:gsLst>
                  <a:lin ang="5400000" scaled="0"/>
                </a:gradFill>
              </a:rPr>
              <a:t>Lower Cost</a:t>
            </a:r>
          </a:p>
        </p:txBody>
      </p:sp>
      <p:sp>
        <p:nvSpPr>
          <p:cNvPr id="4" name="Rectangle 1">
            <a:extLst>
              <a:ext uri="{FF2B5EF4-FFF2-40B4-BE49-F238E27FC236}">
                <a16:creationId xmlns:a16="http://schemas.microsoft.com/office/drawing/2014/main" id="{F7D410B1-AE0D-CC4B-B319-361C2B7563B3}"/>
              </a:ext>
            </a:extLst>
          </p:cNvPr>
          <p:cNvSpPr>
            <a:spLocks noChangeArrowheads="1"/>
          </p:cNvSpPr>
          <p:nvPr/>
        </p:nvSpPr>
        <p:spPr bwMode="auto">
          <a:xfrm>
            <a:off x="3450808" y="2622677"/>
            <a:ext cx="5975969" cy="830997"/>
          </a:xfrm>
          <a:prstGeom prst="rect">
            <a:avLst/>
          </a:prstGeom>
        </p:spPr>
        <p:txBody>
          <a:bodyPr wrap="square">
            <a:spAutoFit/>
          </a:bodyPr>
          <a:lstStyle/>
          <a:p>
            <a:pPr defTabSz="914400" eaLnBrk="0" fontAlgn="base" hangingPunct="0">
              <a:spcBef>
                <a:spcPct val="0"/>
              </a:spcBef>
              <a:spcAft>
                <a:spcPct val="0"/>
              </a:spcAft>
            </a:pPr>
            <a:r>
              <a:rPr lang="en-US" altLang="en-US" sz="2400" dirty="0">
                <a:solidFill>
                  <a:srgbClr val="313D3E"/>
                </a:solidFill>
              </a:rPr>
              <a:t>JavaScript calls APIs (or Microservices) for anything dynamic      </a:t>
            </a:r>
          </a:p>
        </p:txBody>
      </p:sp>
      <p:sp>
        <p:nvSpPr>
          <p:cNvPr id="5" name="AutoShape 2">
            <a:extLst>
              <a:ext uri="{FF2B5EF4-FFF2-40B4-BE49-F238E27FC236}">
                <a16:creationId xmlns:a16="http://schemas.microsoft.com/office/drawing/2014/main" id="{E8D41A20-22D0-5A43-AB5C-2FF318C9B7CC}"/>
              </a:ext>
            </a:extLst>
          </p:cNvPr>
          <p:cNvSpPr>
            <a:spLocks noChangeAspect="1" noChangeArrowheads="1"/>
          </p:cNvSpPr>
          <p:nvPr/>
        </p:nvSpPr>
        <p:spPr bwMode="auto">
          <a:xfrm>
            <a:off x="104775" y="-6175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461F6D7B-0084-D344-978C-52737B66E8FA}"/>
              </a:ext>
            </a:extLst>
          </p:cNvPr>
          <p:cNvSpPr>
            <a:spLocks noChangeAspect="1" noChangeArrowheads="1"/>
          </p:cNvSpPr>
          <p:nvPr/>
        </p:nvSpPr>
        <p:spPr bwMode="auto">
          <a:xfrm>
            <a:off x="104775" y="327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050DC3CE-1100-1E4F-9FDE-4308AD37EF7E}"/>
              </a:ext>
            </a:extLst>
          </p:cNvPr>
          <p:cNvSpPr/>
          <p:nvPr/>
        </p:nvSpPr>
        <p:spPr>
          <a:xfrm>
            <a:off x="3450808" y="1698318"/>
            <a:ext cx="6249490" cy="461665"/>
          </a:xfrm>
          <a:prstGeom prst="rect">
            <a:avLst/>
          </a:prstGeom>
        </p:spPr>
        <p:txBody>
          <a:bodyPr wrap="square">
            <a:spAutoFit/>
          </a:bodyPr>
          <a:lstStyle/>
          <a:p>
            <a:pPr lvl="0" defTabSz="914400" eaLnBrk="0" fontAlgn="base" hangingPunct="0">
              <a:spcBef>
                <a:spcPct val="0"/>
              </a:spcBef>
              <a:spcAft>
                <a:spcPct val="0"/>
              </a:spcAft>
            </a:pPr>
            <a:r>
              <a:rPr lang="en-US" altLang="en-US" sz="2400" dirty="0">
                <a:solidFill>
                  <a:srgbClr val="313D3E"/>
                </a:solidFill>
              </a:rPr>
              <a:t>Dynamic only through client-side JavaScript</a:t>
            </a:r>
          </a:p>
        </p:txBody>
      </p:sp>
      <p:sp>
        <p:nvSpPr>
          <p:cNvPr id="8" name="Rectangle 7">
            <a:extLst>
              <a:ext uri="{FF2B5EF4-FFF2-40B4-BE49-F238E27FC236}">
                <a16:creationId xmlns:a16="http://schemas.microsoft.com/office/drawing/2014/main" id="{8B651C23-A8AB-6545-B21E-628D96F851CE}"/>
              </a:ext>
            </a:extLst>
          </p:cNvPr>
          <p:cNvSpPr/>
          <p:nvPr/>
        </p:nvSpPr>
        <p:spPr>
          <a:xfrm>
            <a:off x="3450808" y="3897371"/>
            <a:ext cx="5950166" cy="830997"/>
          </a:xfrm>
          <a:prstGeom prst="rect">
            <a:avLst/>
          </a:prstGeom>
        </p:spPr>
        <p:txBody>
          <a:bodyPr wrap="square">
            <a:spAutoFit/>
          </a:bodyPr>
          <a:lstStyle/>
          <a:p>
            <a:pPr lvl="0" defTabSz="914400" eaLnBrk="0" fontAlgn="base" hangingPunct="0">
              <a:spcBef>
                <a:spcPct val="0"/>
              </a:spcBef>
              <a:spcAft>
                <a:spcPct val="0"/>
              </a:spcAft>
            </a:pPr>
            <a:r>
              <a:rPr lang="en-US" altLang="en-US" sz="2400" dirty="0">
                <a:solidFill>
                  <a:srgbClr val="313D3E"/>
                </a:solidFill>
              </a:rPr>
              <a:t>Site created using templated markup at build time</a:t>
            </a:r>
            <a:endParaRPr lang="en-US" altLang="en-US" sz="3200" dirty="0"/>
          </a:p>
        </p:txBody>
      </p:sp>
      <p:sp>
        <p:nvSpPr>
          <p:cNvPr id="25" name="TextBox 24">
            <a:extLst>
              <a:ext uri="{FF2B5EF4-FFF2-40B4-BE49-F238E27FC236}">
                <a16:creationId xmlns:a16="http://schemas.microsoft.com/office/drawing/2014/main" id="{E2B1DECB-C842-8C4E-8996-C5A71319E7B5}"/>
              </a:ext>
            </a:extLst>
          </p:cNvPr>
          <p:cNvSpPr txBox="1"/>
          <p:nvPr/>
        </p:nvSpPr>
        <p:spPr>
          <a:xfrm>
            <a:off x="6411808" y="4872979"/>
            <a:ext cx="2608323" cy="1988237"/>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Scenarios</a:t>
            </a:r>
          </a:p>
          <a:p>
            <a:pPr>
              <a:lnSpc>
                <a:spcPct val="90000"/>
              </a:lnSpc>
              <a:spcAft>
                <a:spcPts val="600"/>
              </a:spcAft>
            </a:pPr>
            <a:r>
              <a:rPr lang="en-US" sz="2000" dirty="0">
                <a:gradFill>
                  <a:gsLst>
                    <a:gs pos="2917">
                      <a:schemeClr val="tx1"/>
                    </a:gs>
                    <a:gs pos="30000">
                      <a:schemeClr val="tx1"/>
                    </a:gs>
                  </a:gsLst>
                  <a:lin ang="5400000" scaled="0"/>
                </a:gradFill>
              </a:rPr>
              <a:t>Blogs</a:t>
            </a:r>
          </a:p>
          <a:p>
            <a:pPr>
              <a:lnSpc>
                <a:spcPct val="90000"/>
              </a:lnSpc>
              <a:spcAft>
                <a:spcPts val="600"/>
              </a:spcAft>
            </a:pPr>
            <a:r>
              <a:rPr lang="en-US" sz="2000" dirty="0">
                <a:gradFill>
                  <a:gsLst>
                    <a:gs pos="2917">
                      <a:schemeClr val="tx1"/>
                    </a:gs>
                    <a:gs pos="30000">
                      <a:schemeClr val="tx1"/>
                    </a:gs>
                  </a:gsLst>
                  <a:lin ang="5400000" scaled="0"/>
                </a:gradFill>
              </a:rPr>
              <a:t>Documentation</a:t>
            </a:r>
          </a:p>
          <a:p>
            <a:pPr>
              <a:lnSpc>
                <a:spcPct val="90000"/>
              </a:lnSpc>
              <a:spcAft>
                <a:spcPts val="600"/>
              </a:spcAft>
            </a:pPr>
            <a:r>
              <a:rPr lang="en-US" sz="2000" dirty="0">
                <a:gradFill>
                  <a:gsLst>
                    <a:gs pos="2917">
                      <a:schemeClr val="tx1"/>
                    </a:gs>
                    <a:gs pos="30000">
                      <a:schemeClr val="tx1"/>
                    </a:gs>
                  </a:gsLst>
                  <a:lin ang="5400000" scaled="0"/>
                </a:gradFill>
              </a:rPr>
              <a:t>Marketing Site</a:t>
            </a:r>
          </a:p>
          <a:p>
            <a:pPr>
              <a:lnSpc>
                <a:spcPct val="90000"/>
              </a:lnSpc>
              <a:spcAft>
                <a:spcPts val="600"/>
              </a:spcAft>
            </a:pPr>
            <a:r>
              <a:rPr lang="en-US" sz="2000" dirty="0">
                <a:gradFill>
                  <a:gsLst>
                    <a:gs pos="2917">
                      <a:schemeClr val="tx1"/>
                    </a:gs>
                    <a:gs pos="30000">
                      <a:schemeClr val="tx1"/>
                    </a:gs>
                  </a:gsLst>
                  <a:lin ang="5400000" scaled="0"/>
                </a:gradFill>
              </a:rPr>
              <a:t>eCommerce</a:t>
            </a:r>
          </a:p>
        </p:txBody>
      </p:sp>
      <p:pic>
        <p:nvPicPr>
          <p:cNvPr id="3" name="Picture 2">
            <a:extLst>
              <a:ext uri="{FF2B5EF4-FFF2-40B4-BE49-F238E27FC236}">
                <a16:creationId xmlns:a16="http://schemas.microsoft.com/office/drawing/2014/main" id="{8389A592-5B0D-214D-97E0-8F0376E89FD2}"/>
              </a:ext>
            </a:extLst>
          </p:cNvPr>
          <p:cNvPicPr>
            <a:picLocks noChangeAspect="1"/>
          </p:cNvPicPr>
          <p:nvPr/>
        </p:nvPicPr>
        <p:blipFill rotWithShape="1">
          <a:blip r:embed="rId8"/>
          <a:srcRect t="4675" b="20614"/>
          <a:stretch/>
        </p:blipFill>
        <p:spPr>
          <a:xfrm>
            <a:off x="9700298" y="1271588"/>
            <a:ext cx="2699064" cy="4364172"/>
          </a:xfrm>
          <a:prstGeom prst="rect">
            <a:avLst/>
          </a:prstGeom>
        </p:spPr>
      </p:pic>
    </p:spTree>
    <p:extLst>
      <p:ext uri="{BB962C8B-B14F-4D97-AF65-F5344CB8AC3E}">
        <p14:creationId xmlns:p14="http://schemas.microsoft.com/office/powerpoint/2010/main" val="151568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B8CB036-FF3C-6741-AB9F-A029A59D8F4D}"/>
              </a:ext>
            </a:extLst>
          </p:cNvPr>
          <p:cNvSpPr/>
          <p:nvPr/>
        </p:nvSpPr>
        <p:spPr bwMode="auto">
          <a:xfrm>
            <a:off x="6119815" y="0"/>
            <a:ext cx="6356418" cy="4881450"/>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6AA0E4E-10FB-0C4E-B302-6DC34420106B}"/>
              </a:ext>
            </a:extLst>
          </p:cNvPr>
          <p:cNvSpPr/>
          <p:nvPr/>
        </p:nvSpPr>
        <p:spPr>
          <a:xfrm>
            <a:off x="39756" y="2584709"/>
            <a:ext cx="6080059" cy="1815882"/>
          </a:xfrm>
          <a:prstGeom prst="rect">
            <a:avLst/>
          </a:prstGeom>
        </p:spPr>
        <p:txBody>
          <a:bodyPr wrap="square">
            <a:spAutoFit/>
          </a:bodyPr>
          <a:lstStyle/>
          <a:p>
            <a:r>
              <a:rPr lang="en-US" sz="1400" dirty="0">
                <a:solidFill>
                  <a:srgbClr val="0101FD"/>
                </a:solidFill>
                <a:latin typeface="Cascadia Code" panose="020B0509020204030204" pitchFamily="49" charset="0"/>
              </a:rPr>
              <a:t>@foreach</a:t>
            </a:r>
            <a:r>
              <a:rPr lang="en-US" sz="1400" dirty="0">
                <a:solidFill>
                  <a:srgbClr val="171717"/>
                </a:solidFill>
                <a:latin typeface="Cascadia Code" panose="020B0509020204030204" pitchFamily="49" charset="0"/>
              </a:rPr>
              <a:t> (</a:t>
            </a:r>
            <a:r>
              <a:rPr lang="en-US" sz="1400" dirty="0">
                <a:solidFill>
                  <a:srgbClr val="0101FD"/>
                </a:solidFill>
                <a:latin typeface="Cascadia Code" panose="020B0509020204030204" pitchFamily="49" charset="0"/>
              </a:rPr>
              <a:t>var</a:t>
            </a:r>
            <a:r>
              <a:rPr lang="en-US" sz="1400" dirty="0">
                <a:solidFill>
                  <a:srgbClr val="171717"/>
                </a:solidFill>
                <a:latin typeface="Cascadia Code" panose="020B0509020204030204" pitchFamily="49" charset="0"/>
              </a:rPr>
              <a:t> item </a:t>
            </a:r>
            <a:r>
              <a:rPr lang="en-US" sz="1400" dirty="0">
                <a:solidFill>
                  <a:srgbClr val="0101FD"/>
                </a:solidFill>
                <a:latin typeface="Cascadia Code" panose="020B0509020204030204" pitchFamily="49" charset="0"/>
              </a:rPr>
              <a:t>in</a:t>
            </a:r>
            <a:r>
              <a:rPr lang="en-US" sz="1400" dirty="0">
                <a:solidFill>
                  <a:srgbClr val="171717"/>
                </a:solidFill>
                <a:latin typeface="Cascadia Code" panose="020B0509020204030204" pitchFamily="49" charset="0"/>
              </a:rPr>
              <a:t> Model) </a:t>
            </a:r>
            <a:r>
              <a:rPr lang="en-US" sz="1400" dirty="0">
                <a:solidFill>
                  <a:srgbClr val="0101FD"/>
                </a:solidFill>
                <a:latin typeface="Cascadia Code" panose="020B0509020204030204" pitchFamily="49" charset="0"/>
              </a:rPr>
              <a:t>{</a:t>
            </a:r>
            <a:r>
              <a:rPr lang="en-US" sz="1400" dirty="0">
                <a:solidFill>
                  <a:srgbClr val="171717"/>
                </a:solidFill>
                <a:latin typeface="Cascadia Code" panose="020B0509020204030204" pitchFamily="49" charset="0"/>
              </a:rPr>
              <a:t>     </a:t>
            </a:r>
          </a:p>
          <a:p>
            <a:r>
              <a:rPr lang="en-US" sz="1400" dirty="0">
                <a:solidFill>
                  <a:srgbClr val="0101FD"/>
                </a:solidFill>
                <a:latin typeface="Cascadia Code" panose="020B0509020204030204" pitchFamily="49" charset="0"/>
              </a:rPr>
              <a:t> &lt;tr&gt;</a:t>
            </a:r>
          </a:p>
          <a:p>
            <a:r>
              <a:rPr lang="en-US" sz="1400" dirty="0">
                <a:solidFill>
                  <a:srgbClr val="0101FD"/>
                </a:solidFill>
                <a:latin typeface="Cascadia Code" panose="020B0509020204030204" pitchFamily="49" charset="0"/>
              </a:rPr>
              <a:t>   &lt;td&gt;@</a:t>
            </a:r>
            <a:r>
              <a:rPr lang="en-US" sz="1400" dirty="0">
                <a:solidFill>
                  <a:srgbClr val="171717"/>
                </a:solidFill>
                <a:latin typeface="Cascadia Code" panose="020B0509020204030204" pitchFamily="49" charset="0"/>
              </a:rPr>
              <a:t>Html.DisplayFor(m =&gt; item.Title)</a:t>
            </a:r>
            <a:r>
              <a:rPr lang="en-US" sz="1400" dirty="0">
                <a:solidFill>
                  <a:srgbClr val="0101FD"/>
                </a:solidFill>
                <a:latin typeface="Cascadia Code" panose="020B0509020204030204" pitchFamily="49" charset="0"/>
              </a:rPr>
              <a:t>&lt;/td&gt;</a:t>
            </a:r>
          </a:p>
          <a:p>
            <a:r>
              <a:rPr lang="en-US" sz="1400" dirty="0">
                <a:solidFill>
                  <a:srgbClr val="0101FD"/>
                </a:solidFill>
                <a:latin typeface="Cascadia Code" panose="020B0509020204030204" pitchFamily="49" charset="0"/>
              </a:rPr>
              <a:t>   &lt;td&gt;@</a:t>
            </a:r>
            <a:r>
              <a:rPr lang="en-US" sz="1400" dirty="0">
                <a:solidFill>
                  <a:srgbClr val="171717"/>
                </a:solidFill>
                <a:latin typeface="Cascadia Code" panose="020B0509020204030204" pitchFamily="49" charset="0"/>
              </a:rPr>
              <a:t>Html.DisplayFor(m =&gt; item.ReleaseDate)</a:t>
            </a:r>
            <a:r>
              <a:rPr lang="en-US" sz="1400" dirty="0">
                <a:solidFill>
                  <a:srgbClr val="0101FD"/>
                </a:solidFill>
                <a:latin typeface="Cascadia Code" panose="020B0509020204030204" pitchFamily="49" charset="0"/>
              </a:rPr>
              <a:t>&lt;/td&gt;</a:t>
            </a:r>
            <a:r>
              <a:rPr lang="en-US" sz="1400" dirty="0">
                <a:solidFill>
                  <a:srgbClr val="171717"/>
                </a:solidFill>
                <a:latin typeface="Cascadia Code" panose="020B0509020204030204" pitchFamily="49" charset="0"/>
              </a:rPr>
              <a:t> </a:t>
            </a:r>
            <a:endParaRPr lang="en-US" sz="1400" dirty="0">
              <a:solidFill>
                <a:srgbClr val="0101FD"/>
              </a:solidFill>
              <a:latin typeface="Cascadia Code" panose="020B0509020204030204" pitchFamily="49" charset="0"/>
            </a:endParaRPr>
          </a:p>
          <a:p>
            <a:r>
              <a:rPr lang="en-US" sz="1400" dirty="0">
                <a:solidFill>
                  <a:srgbClr val="0101FD"/>
                </a:solidFill>
                <a:latin typeface="Cascadia Code" panose="020B0509020204030204" pitchFamily="49" charset="0"/>
              </a:rPr>
              <a:t>   &lt;td&gt;@</a:t>
            </a:r>
            <a:r>
              <a:rPr lang="en-US" sz="1400" dirty="0">
                <a:solidFill>
                  <a:srgbClr val="171717"/>
                </a:solidFill>
                <a:latin typeface="Cascadia Code" panose="020B0509020204030204" pitchFamily="49" charset="0"/>
              </a:rPr>
              <a:t>Html.DisplayFor(m =&gt; item.Genre)</a:t>
            </a:r>
            <a:r>
              <a:rPr lang="en-US" sz="1400" dirty="0">
                <a:solidFill>
                  <a:srgbClr val="0101FD"/>
                </a:solidFill>
                <a:latin typeface="Cascadia Code" panose="020B0509020204030204" pitchFamily="49" charset="0"/>
              </a:rPr>
              <a:t>&lt;/td&gt;</a:t>
            </a:r>
            <a:r>
              <a:rPr lang="en-US" sz="1400" dirty="0">
                <a:solidFill>
                  <a:srgbClr val="171717"/>
                </a:solidFill>
                <a:latin typeface="Cascadia Code" panose="020B0509020204030204" pitchFamily="49" charset="0"/>
              </a:rPr>
              <a:t> </a:t>
            </a:r>
          </a:p>
          <a:p>
            <a:r>
              <a:rPr lang="en-US" sz="1400" dirty="0">
                <a:solidFill>
                  <a:srgbClr val="0101FD"/>
                </a:solidFill>
                <a:latin typeface="Cascadia Code" panose="020B0509020204030204" pitchFamily="49" charset="0"/>
              </a:rPr>
              <a:t>   &lt;td&gt;@</a:t>
            </a:r>
            <a:r>
              <a:rPr lang="en-US" sz="1400" dirty="0">
                <a:solidFill>
                  <a:srgbClr val="171717"/>
                </a:solidFill>
                <a:latin typeface="Cascadia Code" panose="020B0509020204030204" pitchFamily="49" charset="0"/>
              </a:rPr>
              <a:t>Html.DisplayFor(m =&gt; item.Price)</a:t>
            </a:r>
            <a:r>
              <a:rPr lang="en-US" sz="1400" dirty="0">
                <a:solidFill>
                  <a:srgbClr val="0101FD"/>
                </a:solidFill>
                <a:latin typeface="Cascadia Code" panose="020B0509020204030204" pitchFamily="49" charset="0"/>
              </a:rPr>
              <a:t>&lt;/td&gt;</a:t>
            </a:r>
          </a:p>
          <a:p>
            <a:r>
              <a:rPr lang="en-US" sz="1400" dirty="0">
                <a:solidFill>
                  <a:srgbClr val="0101FD"/>
                </a:solidFill>
                <a:latin typeface="Cascadia Code" panose="020B0509020204030204" pitchFamily="49" charset="0"/>
              </a:rPr>
              <a:t> &lt;/tr&gt;</a:t>
            </a:r>
          </a:p>
          <a:p>
            <a:r>
              <a:rPr lang="en-US" sz="1400" dirty="0">
                <a:solidFill>
                  <a:srgbClr val="0101FD"/>
                </a:solidFill>
                <a:latin typeface="Cascadia Code" panose="020B0509020204030204" pitchFamily="49" charset="0"/>
              </a:rPr>
              <a:t>}</a:t>
            </a:r>
            <a:endParaRPr lang="en-US" sz="1400" dirty="0">
              <a:latin typeface="Cascadia Code" panose="020B0509020204030204" pitchFamily="49" charset="0"/>
            </a:endParaRPr>
          </a:p>
        </p:txBody>
      </p:sp>
      <p:pic>
        <p:nvPicPr>
          <p:cNvPr id="6" name="Picture 5">
            <a:extLst>
              <a:ext uri="{FF2B5EF4-FFF2-40B4-BE49-F238E27FC236}">
                <a16:creationId xmlns:a16="http://schemas.microsoft.com/office/drawing/2014/main" id="{2F388171-8D1E-6242-BA22-F6AA2AC3856A}"/>
              </a:ext>
            </a:extLst>
          </p:cNvPr>
          <p:cNvPicPr>
            <a:picLocks noChangeAspect="1"/>
          </p:cNvPicPr>
          <p:nvPr/>
        </p:nvPicPr>
        <p:blipFill>
          <a:blip r:embed="rId2"/>
          <a:stretch>
            <a:fillRect/>
          </a:stretch>
        </p:blipFill>
        <p:spPr>
          <a:xfrm>
            <a:off x="149342" y="5599514"/>
            <a:ext cx="5455167" cy="1156813"/>
          </a:xfrm>
          <a:prstGeom prst="rect">
            <a:avLst/>
          </a:prstGeom>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3FB0BA2B-9348-1449-B587-A7C951BA7083}"/>
              </a:ext>
            </a:extLst>
          </p:cNvPr>
          <p:cNvSpPr/>
          <p:nvPr/>
        </p:nvSpPr>
        <p:spPr>
          <a:xfrm>
            <a:off x="6228267" y="2388143"/>
            <a:ext cx="3148298" cy="307777"/>
          </a:xfrm>
          <a:prstGeom prst="rect">
            <a:avLst/>
          </a:prstGeom>
          <a:noFill/>
        </p:spPr>
        <p:txBody>
          <a:bodyPr wrap="none" lIns="0" rIns="0">
            <a:spAutoFit/>
          </a:bodyPr>
          <a:lstStyle/>
          <a:p>
            <a:r>
              <a:rPr lang="en-US" sz="1400" dirty="0">
                <a:solidFill>
                  <a:srgbClr val="808080"/>
                </a:solidFill>
                <a:latin typeface=" Cascadia Code" panose="020B0509020204030204" pitchFamily="49" charset="0"/>
              </a:rPr>
              <a:t>&lt;</a:t>
            </a:r>
            <a:r>
              <a:rPr lang="en-US" sz="1400" dirty="0">
                <a:solidFill>
                  <a:srgbClr val="569CD6"/>
                </a:solidFill>
                <a:latin typeface=" Cascadia Code" panose="020B0509020204030204" pitchFamily="49" charset="0"/>
              </a:rPr>
              <a:t>title</a:t>
            </a:r>
            <a:r>
              <a:rPr lang="en-US" sz="1400" dirty="0">
                <a:solidFill>
                  <a:srgbClr val="808080"/>
                </a:solidFill>
                <a:latin typeface=" Cascadia Code" panose="020B0509020204030204" pitchFamily="49" charset="0"/>
              </a:rPr>
              <a:t>&gt;{{</a:t>
            </a:r>
            <a:r>
              <a:rPr lang="en-US" sz="1400" dirty="0">
                <a:solidFill>
                  <a:srgbClr val="D4D4D4"/>
                </a:solidFill>
                <a:latin typeface=" Cascadia Code" panose="020B0509020204030204" pitchFamily="49" charset="0"/>
              </a:rPr>
              <a:t> page.title </a:t>
            </a:r>
            <a:r>
              <a:rPr lang="en-US" sz="1400" dirty="0">
                <a:solidFill>
                  <a:srgbClr val="808080"/>
                </a:solidFill>
                <a:latin typeface=" Cascadia Code" panose="020B0509020204030204" pitchFamily="49" charset="0"/>
              </a:rPr>
              <a:t>}}&lt;/</a:t>
            </a:r>
            <a:r>
              <a:rPr lang="en-US" sz="1400" dirty="0">
                <a:solidFill>
                  <a:srgbClr val="569CD6"/>
                </a:solidFill>
                <a:latin typeface=" Cascadia Code" panose="020B0509020204030204" pitchFamily="49" charset="0"/>
              </a:rPr>
              <a:t>title</a:t>
            </a:r>
            <a:r>
              <a:rPr lang="en-US" sz="1400" dirty="0">
                <a:solidFill>
                  <a:srgbClr val="808080"/>
                </a:solidFill>
                <a:latin typeface=" Cascadia Code" panose="020B0509020204030204" pitchFamily="49" charset="0"/>
              </a:rPr>
              <a:t>&gt;</a:t>
            </a:r>
            <a:endParaRPr lang="en-US" sz="1400" b="0" dirty="0">
              <a:solidFill>
                <a:srgbClr val="D4D4D4"/>
              </a:solidFill>
              <a:effectLst/>
              <a:latin typeface=" Cascadia Code" panose="020B0509020204030204" pitchFamily="49" charset="0"/>
            </a:endParaRPr>
          </a:p>
        </p:txBody>
      </p:sp>
      <p:sp>
        <p:nvSpPr>
          <p:cNvPr id="11" name="Rectangle 10">
            <a:extLst>
              <a:ext uri="{FF2B5EF4-FFF2-40B4-BE49-F238E27FC236}">
                <a16:creationId xmlns:a16="http://schemas.microsoft.com/office/drawing/2014/main" id="{53D3BF13-4DC5-974A-9476-AFDB40DF8BC1}"/>
              </a:ext>
            </a:extLst>
          </p:cNvPr>
          <p:cNvSpPr/>
          <p:nvPr/>
        </p:nvSpPr>
        <p:spPr>
          <a:xfrm>
            <a:off x="6218237" y="602158"/>
            <a:ext cx="6356418" cy="1261884"/>
          </a:xfrm>
          <a:prstGeom prst="rect">
            <a:avLst/>
          </a:prstGeom>
        </p:spPr>
        <p:txBody>
          <a:bodyPr wrap="square">
            <a:spAutoFit/>
          </a:bodyPr>
          <a:lstStyle/>
          <a:p>
            <a:r>
              <a:rPr lang="en-US" sz="1600" dirty="0">
                <a:solidFill>
                  <a:schemeClr val="bg1"/>
                </a:solidFill>
              </a:rPr>
              <a:t>--- </a:t>
            </a:r>
          </a:p>
          <a:p>
            <a:r>
              <a:rPr lang="en-US" sz="1400" dirty="0">
                <a:solidFill>
                  <a:srgbClr val="569CD6"/>
                </a:solidFill>
                <a:latin typeface=" Cascadia Code" panose="020B0509020204030204" pitchFamily="49" charset="0"/>
              </a:rPr>
              <a:t>title</a:t>
            </a:r>
            <a:r>
              <a:rPr lang="en-US" sz="1400" dirty="0">
                <a:solidFill>
                  <a:srgbClr val="CE9178"/>
                </a:solidFill>
                <a:latin typeface=" Cascadia Code" panose="020B0509020204030204" pitchFamily="49" charset="0"/>
              </a:rPr>
              <a:t>:'Quickstart: Use the Azure CLI to create a Linux VM’</a:t>
            </a:r>
          </a:p>
          <a:p>
            <a:r>
              <a:rPr lang="en-US" sz="1400" dirty="0">
                <a:solidFill>
                  <a:srgbClr val="569CD6"/>
                </a:solidFill>
                <a:latin typeface=" Cascadia Code" panose="020B0509020204030204" pitchFamily="49" charset="0"/>
              </a:rPr>
              <a:t>ms.date: </a:t>
            </a:r>
            <a:r>
              <a:rPr lang="en-US" sz="1400" dirty="0">
                <a:solidFill>
                  <a:srgbClr val="CE9178"/>
                </a:solidFill>
                <a:latin typeface=" Cascadia Code" panose="020B0509020204030204" pitchFamily="49" charset="0"/>
              </a:rPr>
              <a:t>10/09/2018 </a:t>
            </a:r>
          </a:p>
          <a:p>
            <a:r>
              <a:rPr lang="en-US" sz="1600" dirty="0">
                <a:solidFill>
                  <a:schemeClr val="bg1"/>
                </a:solidFill>
              </a:rPr>
              <a:t>--- </a:t>
            </a:r>
          </a:p>
          <a:p>
            <a:r>
              <a:rPr lang="en-US" sz="1600" dirty="0">
                <a:solidFill>
                  <a:schemeClr val="bg1"/>
                </a:solidFill>
              </a:rPr>
              <a:t># Quickstart: Create a Linux virtual machine with the Azure CLI</a:t>
            </a:r>
          </a:p>
        </p:txBody>
      </p:sp>
      <p:sp>
        <p:nvSpPr>
          <p:cNvPr id="12" name="Rectangle 11">
            <a:extLst>
              <a:ext uri="{FF2B5EF4-FFF2-40B4-BE49-F238E27FC236}">
                <a16:creationId xmlns:a16="http://schemas.microsoft.com/office/drawing/2014/main" id="{567905B7-329D-5145-AA81-4EC4CFDB656C}"/>
              </a:ext>
            </a:extLst>
          </p:cNvPr>
          <p:cNvSpPr/>
          <p:nvPr/>
        </p:nvSpPr>
        <p:spPr>
          <a:xfrm>
            <a:off x="6218237" y="4413695"/>
            <a:ext cx="1243930" cy="307777"/>
          </a:xfrm>
          <a:prstGeom prst="rect">
            <a:avLst/>
          </a:prstGeom>
        </p:spPr>
        <p:txBody>
          <a:bodyPr wrap="none" lIns="0" rIns="0">
            <a:spAutoFit/>
          </a:bodyPr>
          <a:lstStyle/>
          <a:p>
            <a:r>
              <a:rPr lang="en-US" sz="1400" dirty="0">
                <a:solidFill>
                  <a:srgbClr val="D4D4D4"/>
                </a:solidFill>
                <a:latin typeface=" Cascadia Code" panose="020B0509020204030204" pitchFamily="49" charset="0"/>
              </a:rPr>
              <a:t>  </a:t>
            </a:r>
            <a:r>
              <a:rPr lang="en-US" sz="1400" dirty="0">
                <a:solidFill>
                  <a:srgbClr val="808080"/>
                </a:solidFill>
                <a:latin typeface=" Cascadia Code" panose="020B0509020204030204" pitchFamily="49" charset="0"/>
              </a:rPr>
              <a:t>{{</a:t>
            </a:r>
            <a:r>
              <a:rPr lang="en-US" sz="1400" dirty="0">
                <a:solidFill>
                  <a:srgbClr val="D4D4D4"/>
                </a:solidFill>
                <a:latin typeface=" Cascadia Code" panose="020B0509020204030204" pitchFamily="49" charset="0"/>
              </a:rPr>
              <a:t>content</a:t>
            </a:r>
            <a:r>
              <a:rPr lang="en-US" sz="1400" dirty="0">
                <a:solidFill>
                  <a:srgbClr val="808080"/>
                </a:solidFill>
                <a:latin typeface=" Cascadia Code" panose="020B0509020204030204" pitchFamily="49" charset="0"/>
              </a:rPr>
              <a:t>}}</a:t>
            </a:r>
            <a:endParaRPr lang="en-US" sz="1400" b="0" dirty="0">
              <a:solidFill>
                <a:srgbClr val="D4D4D4"/>
              </a:solidFill>
              <a:effectLst/>
              <a:latin typeface=" Cascadia Code" panose="020B0509020204030204" pitchFamily="49" charset="0"/>
            </a:endParaRPr>
          </a:p>
        </p:txBody>
      </p:sp>
      <p:sp>
        <p:nvSpPr>
          <p:cNvPr id="13" name="Rectangle 12">
            <a:extLst>
              <a:ext uri="{FF2B5EF4-FFF2-40B4-BE49-F238E27FC236}">
                <a16:creationId xmlns:a16="http://schemas.microsoft.com/office/drawing/2014/main" id="{46B047DD-8561-844E-B1AD-D5C3758DF444}"/>
              </a:ext>
            </a:extLst>
          </p:cNvPr>
          <p:cNvSpPr/>
          <p:nvPr/>
        </p:nvSpPr>
        <p:spPr>
          <a:xfrm>
            <a:off x="6218237" y="2800152"/>
            <a:ext cx="6080058" cy="1384995"/>
          </a:xfrm>
          <a:prstGeom prst="rect">
            <a:avLst/>
          </a:prstGeom>
          <a:solidFill>
            <a:srgbClr val="282828"/>
          </a:solidFill>
        </p:spPr>
        <p:txBody>
          <a:bodyPr wrap="square" lIns="0" rIns="0">
            <a:spAutoFit/>
          </a:bodyPr>
          <a:lstStyle/>
          <a:p>
            <a:r>
              <a:rPr lang="en-US" sz="1400" dirty="0">
                <a:solidFill>
                  <a:srgbClr val="808080"/>
                </a:solidFill>
                <a:latin typeface=" Cascadia Code" panose="020B0509020204030204" pitchFamily="49" charset="0"/>
              </a:rPr>
              <a:t>{%</a:t>
            </a:r>
            <a:r>
              <a:rPr lang="en-US" sz="1400" dirty="0">
                <a:solidFill>
                  <a:srgbClr val="569CD6"/>
                </a:solidFill>
                <a:latin typeface=" Cascadia Code" panose="020B0509020204030204" pitchFamily="49" charset="0"/>
              </a:rPr>
              <a:t>- for</a:t>
            </a:r>
            <a:r>
              <a:rPr lang="en-US" sz="1400" dirty="0">
                <a:solidFill>
                  <a:srgbClr val="D4D4D4"/>
                </a:solidFill>
                <a:latin typeface=" Cascadia Code" panose="020B0509020204030204" pitchFamily="49" charset="0"/>
              </a:rPr>
              <a:t> i in (</a:t>
            </a:r>
            <a:r>
              <a:rPr lang="en-US" sz="1400" dirty="0">
                <a:solidFill>
                  <a:srgbClr val="B5CEA8"/>
                </a:solidFill>
                <a:latin typeface=" Cascadia Code" panose="020B0509020204030204" pitchFamily="49" charset="0"/>
              </a:rPr>
              <a:t>0</a:t>
            </a:r>
            <a:r>
              <a:rPr lang="en-US" sz="1400" dirty="0">
                <a:solidFill>
                  <a:srgbClr val="D4D4D4"/>
                </a:solidFill>
                <a:latin typeface=" Cascadia Code" panose="020B0509020204030204" pitchFamily="49" charset="0"/>
              </a:rPr>
              <a:t>..contributorCount) </a:t>
            </a:r>
            <a:r>
              <a:rPr lang="en-US" sz="1400" dirty="0">
                <a:solidFill>
                  <a:srgbClr val="569CD6"/>
                </a:solidFill>
                <a:latin typeface=" Cascadia Code" panose="020B0509020204030204" pitchFamily="49" charset="0"/>
              </a:rPr>
              <a:t>-</a:t>
            </a:r>
            <a:r>
              <a:rPr lang="en-US" sz="1400" dirty="0">
                <a:solidFill>
                  <a:srgbClr val="808080"/>
                </a:solidFill>
                <a:latin typeface=" Cascadia Code" panose="020B0509020204030204" pitchFamily="49" charset="0"/>
              </a:rPr>
              <a:t>%}</a:t>
            </a:r>
            <a:endParaRPr lang="en-US" sz="1400" dirty="0">
              <a:solidFill>
                <a:srgbClr val="D4D4D4"/>
              </a:solidFill>
              <a:latin typeface=" Cascadia Code" panose="020B0509020204030204" pitchFamily="49" charset="0"/>
            </a:endParaRPr>
          </a:p>
          <a:p>
            <a:r>
              <a:rPr lang="en-US" sz="1400" dirty="0">
                <a:solidFill>
                  <a:srgbClr val="808080"/>
                </a:solidFill>
                <a:latin typeface=" Cascadia Code" panose="020B0509020204030204" pitchFamily="49" charset="0"/>
              </a:rPr>
              <a:t> &lt;</a:t>
            </a:r>
            <a:r>
              <a:rPr lang="en-US" sz="1400" dirty="0">
                <a:solidFill>
                  <a:srgbClr val="569CD6"/>
                </a:solidFill>
                <a:latin typeface=" Cascadia Code" panose="020B0509020204030204" pitchFamily="49" charset="0"/>
              </a:rPr>
              <a:t>li</a:t>
            </a:r>
            <a:r>
              <a:rPr lang="en-US" sz="1400" dirty="0">
                <a:solidFill>
                  <a:srgbClr val="808080"/>
                </a:solidFill>
                <a:latin typeface=" Cascadia Code" panose="020B0509020204030204" pitchFamily="49" charset="0"/>
              </a:rPr>
              <a:t>&gt;</a:t>
            </a:r>
          </a:p>
          <a:p>
            <a:r>
              <a:rPr lang="en-US" sz="1400" dirty="0">
                <a:solidFill>
                  <a:srgbClr val="808080"/>
                </a:solidFill>
                <a:latin typeface=" Cascadia Code" panose="020B0509020204030204" pitchFamily="49" charset="0"/>
              </a:rPr>
              <a:t>   &lt;</a:t>
            </a:r>
            <a:r>
              <a:rPr lang="en-US" sz="1400" dirty="0">
                <a:solidFill>
                  <a:srgbClr val="569CD6"/>
                </a:solidFill>
                <a:latin typeface=" Cascadia Code" panose="020B0509020204030204" pitchFamily="49" charset="0"/>
              </a:rPr>
              <a:t>img</a:t>
            </a:r>
            <a:r>
              <a:rPr lang="en-US" sz="1400" dirty="0">
                <a:solidFill>
                  <a:srgbClr val="D4D4D4"/>
                </a:solidFill>
                <a:latin typeface=" Cascadia Code" panose="020B0509020204030204" pitchFamily="49" charset="0"/>
              </a:rPr>
              <a:t> </a:t>
            </a:r>
            <a:r>
              <a:rPr lang="en-US" sz="1400" dirty="0">
                <a:solidFill>
                  <a:srgbClr val="9CDCFE"/>
                </a:solidFill>
                <a:latin typeface=" Cascadia Code" panose="020B0509020204030204" pitchFamily="49" charset="0"/>
              </a:rPr>
              <a:t>data-</a:t>
            </a:r>
            <a:r>
              <a:rPr lang="en-US" sz="1400" dirty="0" err="1">
                <a:solidFill>
                  <a:srgbClr val="9CDCFE"/>
                </a:solidFill>
                <a:latin typeface=" Cascadia Code" panose="020B0509020204030204" pitchFamily="49" charset="0"/>
              </a:rPr>
              <a:t>src</a:t>
            </a:r>
            <a:r>
              <a:rPr lang="en-US" sz="1400" dirty="0">
                <a:solidFill>
                  <a:srgbClr val="D4D4D4"/>
                </a:solidFill>
                <a:latin typeface=" Cascadia Code" panose="020B0509020204030204" pitchFamily="49" charset="0"/>
              </a:rPr>
              <a:t>=              </a:t>
            </a:r>
          </a:p>
          <a:p>
            <a:r>
              <a:rPr lang="en-US" sz="1400" dirty="0">
                <a:solidFill>
                  <a:srgbClr val="D4D4D4"/>
                </a:solidFill>
                <a:latin typeface=" Cascadia Code" panose="020B0509020204030204" pitchFamily="49" charset="0"/>
              </a:rPr>
              <a:t>     </a:t>
            </a:r>
            <a:r>
              <a:rPr lang="en-US" sz="1400" dirty="0">
                <a:solidFill>
                  <a:srgbClr val="CE9178"/>
                </a:solidFill>
                <a:latin typeface=" Cascadia Code" panose="020B0509020204030204" pitchFamily="49" charset="0"/>
              </a:rPr>
              <a:t>"</a:t>
            </a:r>
            <a:r>
              <a:rPr lang="en-US" sz="1400" dirty="0">
                <a:solidFill>
                  <a:srgbClr val="808080"/>
                </a:solidFill>
                <a:latin typeface=" Cascadia Code" panose="020B0509020204030204" pitchFamily="49" charset="0"/>
              </a:rPr>
              <a:t>{{</a:t>
            </a:r>
            <a:r>
              <a:rPr lang="en-US" sz="1400" dirty="0">
                <a:solidFill>
                  <a:srgbClr val="CE9178"/>
                </a:solidFill>
                <a:latin typeface=" Cascadia Code" panose="020B0509020204030204" pitchFamily="49" charset="0"/>
              </a:rPr>
              <a:t> contributor.profile_url </a:t>
            </a:r>
            <a:r>
              <a:rPr lang="en-US" sz="1400" dirty="0">
                <a:solidFill>
                  <a:srgbClr val="808080"/>
                </a:solidFill>
                <a:latin typeface=" Cascadia Code" panose="020B0509020204030204" pitchFamily="49" charset="0"/>
              </a:rPr>
              <a:t>}}</a:t>
            </a:r>
            <a:r>
              <a:rPr lang="en-US" sz="1400" dirty="0">
                <a:solidFill>
                  <a:srgbClr val="CE9178"/>
                </a:solidFill>
                <a:latin typeface=" Cascadia Code" panose="020B0509020204030204" pitchFamily="49" charset="0"/>
              </a:rPr>
              <a:t>.png?size=32"</a:t>
            </a:r>
            <a:r>
              <a:rPr lang="en-US" sz="1400" dirty="0">
                <a:solidFill>
                  <a:srgbClr val="D4D4D4"/>
                </a:solidFill>
                <a:latin typeface=" Cascadia Code" panose="020B0509020204030204" pitchFamily="49" charset="0"/>
              </a:rPr>
              <a:t> </a:t>
            </a:r>
            <a:r>
              <a:rPr lang="en-US" sz="1400" dirty="0">
                <a:solidFill>
                  <a:srgbClr val="808080"/>
                </a:solidFill>
                <a:latin typeface=" Cascadia Code" panose="020B0509020204030204" pitchFamily="49" charset="0"/>
              </a:rPr>
              <a:t>/&gt;</a:t>
            </a:r>
          </a:p>
          <a:p>
            <a:r>
              <a:rPr lang="en-US" sz="1400" dirty="0">
                <a:solidFill>
                  <a:srgbClr val="808080"/>
                </a:solidFill>
                <a:latin typeface=" Cascadia Code" panose="020B0509020204030204" pitchFamily="49" charset="0"/>
              </a:rPr>
              <a:t>  &lt;/</a:t>
            </a:r>
            <a:r>
              <a:rPr lang="en-US" sz="1400" dirty="0">
                <a:solidFill>
                  <a:srgbClr val="569CD6"/>
                </a:solidFill>
                <a:latin typeface=" Cascadia Code" panose="020B0509020204030204" pitchFamily="49" charset="0"/>
              </a:rPr>
              <a:t>li</a:t>
            </a:r>
            <a:r>
              <a:rPr lang="en-US" sz="1400" dirty="0">
                <a:solidFill>
                  <a:srgbClr val="808080"/>
                </a:solidFill>
                <a:latin typeface=" Cascadia Code" panose="020B0509020204030204" pitchFamily="49" charset="0"/>
              </a:rPr>
              <a:t>&gt;</a:t>
            </a:r>
            <a:endParaRPr lang="en-US" sz="1400" dirty="0">
              <a:solidFill>
                <a:srgbClr val="D4D4D4"/>
              </a:solidFill>
              <a:latin typeface=" Cascadia Code" panose="020B0509020204030204" pitchFamily="49" charset="0"/>
            </a:endParaRPr>
          </a:p>
          <a:p>
            <a:r>
              <a:rPr lang="en-US" sz="1400" dirty="0">
                <a:solidFill>
                  <a:srgbClr val="808080"/>
                </a:solidFill>
                <a:latin typeface=" Cascadia Code" panose="020B0509020204030204" pitchFamily="49" charset="0"/>
              </a:rPr>
              <a:t>{%</a:t>
            </a:r>
            <a:r>
              <a:rPr lang="en-US" sz="1400" dirty="0">
                <a:solidFill>
                  <a:srgbClr val="569CD6"/>
                </a:solidFill>
                <a:latin typeface=" Cascadia Code" panose="020B0509020204030204" pitchFamily="49" charset="0"/>
              </a:rPr>
              <a:t>- endfor</a:t>
            </a:r>
            <a:r>
              <a:rPr lang="en-US" sz="1400" dirty="0">
                <a:solidFill>
                  <a:srgbClr val="D4D4D4"/>
                </a:solidFill>
                <a:latin typeface=" Cascadia Code" panose="020B0509020204030204" pitchFamily="49" charset="0"/>
              </a:rPr>
              <a:t> </a:t>
            </a:r>
            <a:r>
              <a:rPr lang="en-US" sz="1400" dirty="0">
                <a:solidFill>
                  <a:srgbClr val="569CD6"/>
                </a:solidFill>
                <a:latin typeface=" Cascadia Code" panose="020B0509020204030204" pitchFamily="49" charset="0"/>
              </a:rPr>
              <a:t>-</a:t>
            </a:r>
            <a:r>
              <a:rPr lang="en-US" sz="1400" dirty="0">
                <a:solidFill>
                  <a:srgbClr val="808080"/>
                </a:solidFill>
                <a:latin typeface=" Cascadia Code" panose="020B0509020204030204" pitchFamily="49" charset="0"/>
              </a:rPr>
              <a:t>%}</a:t>
            </a:r>
            <a:endParaRPr lang="en-US" sz="1400" b="0" dirty="0">
              <a:solidFill>
                <a:srgbClr val="D4D4D4"/>
              </a:solidFill>
              <a:effectLst/>
              <a:latin typeface=" Cascadia Code" panose="020B0509020204030204" pitchFamily="49" charset="0"/>
            </a:endParaRPr>
          </a:p>
        </p:txBody>
      </p:sp>
      <p:pic>
        <p:nvPicPr>
          <p:cNvPr id="16" name="Picture 15">
            <a:extLst>
              <a:ext uri="{FF2B5EF4-FFF2-40B4-BE49-F238E27FC236}">
                <a16:creationId xmlns:a16="http://schemas.microsoft.com/office/drawing/2014/main" id="{454948EA-A02A-0247-AF0F-524EA0D689F1}"/>
              </a:ext>
            </a:extLst>
          </p:cNvPr>
          <p:cNvPicPr>
            <a:picLocks noChangeAspect="1"/>
          </p:cNvPicPr>
          <p:nvPr/>
        </p:nvPicPr>
        <p:blipFill>
          <a:blip r:embed="rId3"/>
          <a:stretch>
            <a:fillRect/>
          </a:stretch>
        </p:blipFill>
        <p:spPr>
          <a:xfrm>
            <a:off x="6630751" y="5961418"/>
            <a:ext cx="5122492" cy="856367"/>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D289AA3C-8C9F-CC4E-9E43-74F08E3458E4}"/>
              </a:ext>
            </a:extLst>
          </p:cNvPr>
          <p:cNvPicPr>
            <a:picLocks noChangeAspect="1"/>
          </p:cNvPicPr>
          <p:nvPr/>
        </p:nvPicPr>
        <p:blipFill>
          <a:blip r:embed="rId4"/>
          <a:stretch>
            <a:fillRect/>
          </a:stretch>
        </p:blipFill>
        <p:spPr>
          <a:xfrm>
            <a:off x="6890633" y="5071396"/>
            <a:ext cx="4602728" cy="821484"/>
          </a:xfrm>
          <a:prstGeom prst="rect">
            <a:avLst/>
          </a:prstGeom>
          <a:effectLst>
            <a:outerShdw blurRad="50800" dist="38100" dir="2700000" algn="tl" rotWithShape="0">
              <a:prstClr val="black">
                <a:alpha val="40000"/>
              </a:prstClr>
            </a:outerShdw>
          </a:effectLst>
        </p:spPr>
      </p:pic>
      <p:sp>
        <p:nvSpPr>
          <p:cNvPr id="19" name="Rectangle 18">
            <a:extLst>
              <a:ext uri="{FF2B5EF4-FFF2-40B4-BE49-F238E27FC236}">
                <a16:creationId xmlns:a16="http://schemas.microsoft.com/office/drawing/2014/main" id="{81AF8FC2-7187-324C-8DC5-26E03B094E99}"/>
              </a:ext>
            </a:extLst>
          </p:cNvPr>
          <p:cNvSpPr/>
          <p:nvPr/>
        </p:nvSpPr>
        <p:spPr>
          <a:xfrm>
            <a:off x="98422" y="608266"/>
            <a:ext cx="5557008" cy="1600438"/>
          </a:xfrm>
          <a:prstGeom prst="rect">
            <a:avLst/>
          </a:prstGeom>
        </p:spPr>
        <p:txBody>
          <a:bodyPr wrap="square">
            <a:spAutoFit/>
          </a:bodyPr>
          <a:lstStyle/>
          <a:p>
            <a:r>
              <a:rPr lang="en-US" sz="1400" dirty="0">
                <a:solidFill>
                  <a:srgbClr val="0101FD"/>
                </a:solidFill>
                <a:latin typeface="Cascadia Code" panose="020B0509020204030204" pitchFamily="49" charset="0"/>
              </a:rPr>
              <a:t>public</a:t>
            </a:r>
            <a:r>
              <a:rPr lang="en-US" sz="1400" dirty="0">
                <a:latin typeface="Cascadia Code" panose="020B0509020204030204" pitchFamily="49" charset="0"/>
              </a:rPr>
              <a:t> </a:t>
            </a:r>
            <a:r>
              <a:rPr lang="en-US" sz="1400" dirty="0">
                <a:solidFill>
                  <a:srgbClr val="0101FD"/>
                </a:solidFill>
                <a:latin typeface="Cascadia Code" panose="020B0509020204030204" pitchFamily="49" charset="0"/>
              </a:rPr>
              <a:t>class</a:t>
            </a:r>
            <a:r>
              <a:rPr lang="en-US" sz="1400" dirty="0">
                <a:latin typeface="Cascadia Code" panose="020B0509020204030204" pitchFamily="49" charset="0"/>
              </a:rPr>
              <a:t> </a:t>
            </a:r>
            <a:r>
              <a:rPr lang="en-US" sz="1400" dirty="0">
                <a:solidFill>
                  <a:srgbClr val="007D9A"/>
                </a:solidFill>
                <a:latin typeface="Cascadia Code" panose="020B0509020204030204" pitchFamily="49" charset="0"/>
              </a:rPr>
              <a:t>Movie</a:t>
            </a:r>
            <a:r>
              <a:rPr lang="en-US" sz="1400" dirty="0">
                <a:latin typeface="Cascadia Code" panose="020B0509020204030204" pitchFamily="49" charset="0"/>
              </a:rPr>
              <a:t> { </a:t>
            </a:r>
          </a:p>
          <a:p>
            <a:r>
              <a:rPr lang="en-US" sz="1400" dirty="0">
                <a:solidFill>
                  <a:srgbClr val="0101FD"/>
                </a:solidFill>
                <a:latin typeface="Cascadia Code" panose="020B0509020204030204" pitchFamily="49" charset="0"/>
              </a:rPr>
              <a:t>    public</a:t>
            </a:r>
            <a:r>
              <a:rPr lang="en-US" sz="1400" dirty="0">
                <a:latin typeface="Cascadia Code" panose="020B0509020204030204" pitchFamily="49" charset="0"/>
              </a:rPr>
              <a:t> </a:t>
            </a:r>
            <a:r>
              <a:rPr lang="en-US" sz="1400" dirty="0">
                <a:solidFill>
                  <a:srgbClr val="0101FD"/>
                </a:solidFill>
                <a:latin typeface="Cascadia Code" panose="020B0509020204030204" pitchFamily="49" charset="0"/>
              </a:rPr>
              <a:t>int</a:t>
            </a:r>
            <a:r>
              <a:rPr lang="en-US" sz="1400" dirty="0">
                <a:latin typeface="Cascadia Code" panose="020B0509020204030204" pitchFamily="49" charset="0"/>
              </a:rPr>
              <a:t> ID { </a:t>
            </a:r>
            <a:r>
              <a:rPr lang="en-US" sz="1400" dirty="0">
                <a:solidFill>
                  <a:srgbClr val="0101FD"/>
                </a:solidFill>
                <a:latin typeface="Cascadia Code" panose="020B0509020204030204" pitchFamily="49" charset="0"/>
              </a:rPr>
              <a:t>get</a:t>
            </a:r>
            <a:r>
              <a:rPr lang="en-US" sz="1400" dirty="0">
                <a:latin typeface="Cascadia Code" panose="020B0509020204030204" pitchFamily="49" charset="0"/>
              </a:rPr>
              <a:t>; </a:t>
            </a:r>
            <a:r>
              <a:rPr lang="en-US" sz="1400" dirty="0">
                <a:solidFill>
                  <a:srgbClr val="0101FD"/>
                </a:solidFill>
                <a:latin typeface="Cascadia Code" panose="020B0509020204030204" pitchFamily="49" charset="0"/>
              </a:rPr>
              <a:t>set</a:t>
            </a:r>
            <a:r>
              <a:rPr lang="en-US" sz="1400" dirty="0">
                <a:latin typeface="Cascadia Code" panose="020B0509020204030204" pitchFamily="49" charset="0"/>
              </a:rPr>
              <a:t>; } </a:t>
            </a:r>
          </a:p>
          <a:p>
            <a:r>
              <a:rPr lang="en-US" sz="1400" dirty="0">
                <a:solidFill>
                  <a:srgbClr val="0101FD"/>
                </a:solidFill>
                <a:latin typeface="Cascadia Code" panose="020B0509020204030204" pitchFamily="49" charset="0"/>
              </a:rPr>
              <a:t>    public</a:t>
            </a:r>
            <a:r>
              <a:rPr lang="en-US" sz="1400" dirty="0">
                <a:latin typeface="Cascadia Code" panose="020B0509020204030204" pitchFamily="49" charset="0"/>
              </a:rPr>
              <a:t> </a:t>
            </a:r>
            <a:r>
              <a:rPr lang="en-US" sz="1400" dirty="0">
                <a:solidFill>
                  <a:srgbClr val="0101FD"/>
                </a:solidFill>
                <a:latin typeface="Cascadia Code" panose="020B0509020204030204" pitchFamily="49" charset="0"/>
              </a:rPr>
              <a:t>string</a:t>
            </a:r>
            <a:r>
              <a:rPr lang="en-US" sz="1400" dirty="0">
                <a:latin typeface="Cascadia Code" panose="020B0509020204030204" pitchFamily="49" charset="0"/>
              </a:rPr>
              <a:t> Title { </a:t>
            </a:r>
            <a:r>
              <a:rPr lang="en-US" sz="1400" dirty="0">
                <a:solidFill>
                  <a:srgbClr val="0101FD"/>
                </a:solidFill>
                <a:latin typeface="Cascadia Code" panose="020B0509020204030204" pitchFamily="49" charset="0"/>
              </a:rPr>
              <a:t>get</a:t>
            </a:r>
            <a:r>
              <a:rPr lang="en-US" sz="1400" dirty="0">
                <a:latin typeface="Cascadia Code" panose="020B0509020204030204" pitchFamily="49" charset="0"/>
              </a:rPr>
              <a:t>; </a:t>
            </a:r>
            <a:r>
              <a:rPr lang="en-US" sz="1400" dirty="0">
                <a:solidFill>
                  <a:srgbClr val="0101FD"/>
                </a:solidFill>
                <a:latin typeface="Cascadia Code" panose="020B0509020204030204" pitchFamily="49" charset="0"/>
              </a:rPr>
              <a:t>set</a:t>
            </a:r>
            <a:r>
              <a:rPr lang="en-US" sz="1400" dirty="0">
                <a:latin typeface="Cascadia Code" panose="020B0509020204030204" pitchFamily="49" charset="0"/>
              </a:rPr>
              <a:t>; }</a:t>
            </a:r>
          </a:p>
          <a:p>
            <a:r>
              <a:rPr lang="en-US" sz="1400" dirty="0">
                <a:solidFill>
                  <a:srgbClr val="0101FD"/>
                </a:solidFill>
                <a:latin typeface="Cascadia Code" panose="020B0509020204030204" pitchFamily="49" charset="0"/>
              </a:rPr>
              <a:t>    public</a:t>
            </a:r>
            <a:r>
              <a:rPr lang="en-US" sz="1400" dirty="0">
                <a:latin typeface="Cascadia Code" panose="020B0509020204030204" pitchFamily="49" charset="0"/>
              </a:rPr>
              <a:t> </a:t>
            </a:r>
            <a:r>
              <a:rPr lang="en-US" sz="1400" dirty="0">
                <a:solidFill>
                  <a:srgbClr val="0101FD"/>
                </a:solidFill>
                <a:latin typeface="Cascadia Code" panose="020B0509020204030204" pitchFamily="49" charset="0"/>
              </a:rPr>
              <a:t>DateTime</a:t>
            </a:r>
            <a:r>
              <a:rPr lang="en-US" sz="1400" dirty="0">
                <a:latin typeface="Cascadia Code" panose="020B0509020204030204" pitchFamily="49" charset="0"/>
              </a:rPr>
              <a:t> ReleaseDate { </a:t>
            </a:r>
            <a:r>
              <a:rPr lang="en-US" sz="1400" dirty="0">
                <a:solidFill>
                  <a:srgbClr val="0101FD"/>
                </a:solidFill>
                <a:latin typeface="Cascadia Code" panose="020B0509020204030204" pitchFamily="49" charset="0"/>
              </a:rPr>
              <a:t>get</a:t>
            </a:r>
            <a:r>
              <a:rPr lang="en-US" sz="1400" dirty="0">
                <a:latin typeface="Cascadia Code" panose="020B0509020204030204" pitchFamily="49" charset="0"/>
              </a:rPr>
              <a:t>; </a:t>
            </a:r>
            <a:r>
              <a:rPr lang="en-US" sz="1400" dirty="0">
                <a:solidFill>
                  <a:srgbClr val="0101FD"/>
                </a:solidFill>
                <a:latin typeface="Cascadia Code" panose="020B0509020204030204" pitchFamily="49" charset="0"/>
              </a:rPr>
              <a:t>set</a:t>
            </a:r>
            <a:r>
              <a:rPr lang="en-US" sz="1400" dirty="0">
                <a:latin typeface="Cascadia Code" panose="020B0509020204030204" pitchFamily="49" charset="0"/>
              </a:rPr>
              <a:t>; }     </a:t>
            </a:r>
          </a:p>
          <a:p>
            <a:r>
              <a:rPr lang="en-US" sz="1400" dirty="0">
                <a:solidFill>
                  <a:srgbClr val="0101FD"/>
                </a:solidFill>
                <a:latin typeface="Cascadia Code" panose="020B0509020204030204" pitchFamily="49" charset="0"/>
              </a:rPr>
              <a:t>    public</a:t>
            </a:r>
            <a:r>
              <a:rPr lang="en-US" sz="1400" dirty="0">
                <a:latin typeface="Cascadia Code" panose="020B0509020204030204" pitchFamily="49" charset="0"/>
              </a:rPr>
              <a:t> </a:t>
            </a:r>
            <a:r>
              <a:rPr lang="en-US" sz="1400" dirty="0">
                <a:solidFill>
                  <a:srgbClr val="0101FD"/>
                </a:solidFill>
                <a:latin typeface="Cascadia Code" panose="020B0509020204030204" pitchFamily="49" charset="0"/>
              </a:rPr>
              <a:t>string</a:t>
            </a:r>
            <a:r>
              <a:rPr lang="en-US" sz="1400" dirty="0">
                <a:latin typeface="Cascadia Code" panose="020B0509020204030204" pitchFamily="49" charset="0"/>
              </a:rPr>
              <a:t> Genre { </a:t>
            </a:r>
            <a:r>
              <a:rPr lang="en-US" sz="1400" dirty="0">
                <a:solidFill>
                  <a:srgbClr val="0101FD"/>
                </a:solidFill>
                <a:latin typeface="Cascadia Code" panose="020B0509020204030204" pitchFamily="49" charset="0"/>
              </a:rPr>
              <a:t>get</a:t>
            </a:r>
            <a:r>
              <a:rPr lang="en-US" sz="1400" dirty="0">
                <a:latin typeface="Cascadia Code" panose="020B0509020204030204" pitchFamily="49" charset="0"/>
              </a:rPr>
              <a:t>; </a:t>
            </a:r>
            <a:r>
              <a:rPr lang="en-US" sz="1400" dirty="0">
                <a:solidFill>
                  <a:srgbClr val="0101FD"/>
                </a:solidFill>
                <a:latin typeface="Cascadia Code" panose="020B0509020204030204" pitchFamily="49" charset="0"/>
              </a:rPr>
              <a:t>set</a:t>
            </a:r>
            <a:r>
              <a:rPr lang="en-US" sz="1400" dirty="0">
                <a:latin typeface="Cascadia Code" panose="020B0509020204030204" pitchFamily="49" charset="0"/>
              </a:rPr>
              <a:t>; } </a:t>
            </a:r>
          </a:p>
          <a:p>
            <a:r>
              <a:rPr lang="en-US" sz="1400" dirty="0">
                <a:solidFill>
                  <a:srgbClr val="0101FD"/>
                </a:solidFill>
                <a:latin typeface="Cascadia Code" panose="020B0509020204030204" pitchFamily="49" charset="0"/>
              </a:rPr>
              <a:t>    public</a:t>
            </a:r>
            <a:r>
              <a:rPr lang="en-US" sz="1400" dirty="0">
                <a:latin typeface="Cascadia Code" panose="020B0509020204030204" pitchFamily="49" charset="0"/>
              </a:rPr>
              <a:t> </a:t>
            </a:r>
            <a:r>
              <a:rPr lang="en-US" sz="1400" dirty="0">
                <a:solidFill>
                  <a:srgbClr val="0101FD"/>
                </a:solidFill>
                <a:latin typeface="Cascadia Code" panose="020B0509020204030204" pitchFamily="49" charset="0"/>
              </a:rPr>
              <a:t>decimal</a:t>
            </a:r>
            <a:r>
              <a:rPr lang="en-US" sz="1400" dirty="0">
                <a:latin typeface="Cascadia Code" panose="020B0509020204030204" pitchFamily="49" charset="0"/>
              </a:rPr>
              <a:t> Price { </a:t>
            </a:r>
            <a:r>
              <a:rPr lang="en-US" sz="1400" dirty="0">
                <a:solidFill>
                  <a:srgbClr val="0101FD"/>
                </a:solidFill>
                <a:latin typeface="Cascadia Code" panose="020B0509020204030204" pitchFamily="49" charset="0"/>
              </a:rPr>
              <a:t>get</a:t>
            </a:r>
            <a:r>
              <a:rPr lang="en-US" sz="1400" dirty="0">
                <a:latin typeface="Cascadia Code" panose="020B0509020204030204" pitchFamily="49" charset="0"/>
              </a:rPr>
              <a:t>; </a:t>
            </a:r>
            <a:r>
              <a:rPr lang="en-US" sz="1400" dirty="0">
                <a:solidFill>
                  <a:srgbClr val="0101FD"/>
                </a:solidFill>
                <a:latin typeface="Cascadia Code" panose="020B0509020204030204" pitchFamily="49" charset="0"/>
              </a:rPr>
              <a:t>set</a:t>
            </a:r>
            <a:r>
              <a:rPr lang="en-US" sz="1400" dirty="0">
                <a:latin typeface="Cascadia Code" panose="020B0509020204030204" pitchFamily="49" charset="0"/>
              </a:rPr>
              <a:t>; } </a:t>
            </a:r>
          </a:p>
          <a:p>
            <a:r>
              <a:rPr lang="en-US" sz="1400" dirty="0">
                <a:latin typeface="Cascadia Code" panose="020B0509020204030204" pitchFamily="49" charset="0"/>
              </a:rPr>
              <a:t>}</a:t>
            </a:r>
          </a:p>
        </p:txBody>
      </p:sp>
      <p:cxnSp>
        <p:nvCxnSpPr>
          <p:cNvPr id="21" name="Straight Connector 20">
            <a:extLst>
              <a:ext uri="{FF2B5EF4-FFF2-40B4-BE49-F238E27FC236}">
                <a16:creationId xmlns:a16="http://schemas.microsoft.com/office/drawing/2014/main" id="{66D4A349-A136-6547-AAAE-F9154ED3486F}"/>
              </a:ext>
            </a:extLst>
          </p:cNvPr>
          <p:cNvCxnSpPr>
            <a:cxnSpLocks/>
          </p:cNvCxnSpPr>
          <p:nvPr/>
        </p:nvCxnSpPr>
        <p:spPr>
          <a:xfrm>
            <a:off x="-17929" y="2230027"/>
            <a:ext cx="12592584" cy="0"/>
          </a:xfrm>
          <a:prstGeom prst="line">
            <a:avLst/>
          </a:prstGeom>
          <a:ln>
            <a:solidFill>
              <a:srgbClr val="00BCF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E2AF31-A331-EB44-95DC-F3EEC5E72FA1}"/>
              </a:ext>
            </a:extLst>
          </p:cNvPr>
          <p:cNvCxnSpPr>
            <a:cxnSpLocks/>
          </p:cNvCxnSpPr>
          <p:nvPr/>
        </p:nvCxnSpPr>
        <p:spPr>
          <a:xfrm>
            <a:off x="-17929" y="4869783"/>
            <a:ext cx="12494162" cy="0"/>
          </a:xfrm>
          <a:prstGeom prst="line">
            <a:avLst/>
          </a:prstGeom>
          <a:ln>
            <a:solidFill>
              <a:srgbClr val="00BCF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2F1C64C-9C27-974A-84E4-4E17F9EBF429}"/>
              </a:ext>
            </a:extLst>
          </p:cNvPr>
          <p:cNvSpPr txBox="1"/>
          <p:nvPr/>
        </p:nvSpPr>
        <p:spPr>
          <a:xfrm>
            <a:off x="-17929" y="12729"/>
            <a:ext cx="613774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ASP.NET MVC</a:t>
            </a:r>
          </a:p>
        </p:txBody>
      </p:sp>
      <p:sp>
        <p:nvSpPr>
          <p:cNvPr id="28" name="TextBox 27">
            <a:extLst>
              <a:ext uri="{FF2B5EF4-FFF2-40B4-BE49-F238E27FC236}">
                <a16:creationId xmlns:a16="http://schemas.microsoft.com/office/drawing/2014/main" id="{205AFAB9-737C-E14E-870D-38B55D0D424E}"/>
              </a:ext>
            </a:extLst>
          </p:cNvPr>
          <p:cNvSpPr txBox="1"/>
          <p:nvPr/>
        </p:nvSpPr>
        <p:spPr>
          <a:xfrm>
            <a:off x="6119815" y="-23391"/>
            <a:ext cx="631666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latin typeface="Segoe UI Semibold" panose="020B0502040204020203" pitchFamily="34" charset="0"/>
                <a:cs typeface="Segoe UI Semibold" panose="020B0502040204020203" pitchFamily="34" charset="0"/>
              </a:rPr>
              <a:t>Markdown &amp; Liquid</a:t>
            </a:r>
          </a:p>
        </p:txBody>
      </p:sp>
      <p:sp>
        <p:nvSpPr>
          <p:cNvPr id="29" name="TextBox 28">
            <a:extLst>
              <a:ext uri="{FF2B5EF4-FFF2-40B4-BE49-F238E27FC236}">
                <a16:creationId xmlns:a16="http://schemas.microsoft.com/office/drawing/2014/main" id="{054C2E33-F5C5-5841-AD05-C4866237CCAF}"/>
              </a:ext>
            </a:extLst>
          </p:cNvPr>
          <p:cNvSpPr txBox="1"/>
          <p:nvPr/>
        </p:nvSpPr>
        <p:spPr>
          <a:xfrm>
            <a:off x="5020741" y="528304"/>
            <a:ext cx="1098699" cy="572464"/>
          </a:xfrm>
          <a:prstGeom prst="rect">
            <a:avLst/>
          </a:prstGeom>
          <a:solidFill>
            <a:srgbClr val="505050"/>
          </a:solidFill>
        </p:spPr>
        <p:txBody>
          <a:bodyPr wrap="none" lIns="182880" tIns="146304" rIns="182880" bIns="146304" rtlCol="0">
            <a:spAutoFit/>
          </a:bodyPr>
          <a:lstStyle/>
          <a:p>
            <a:pPr>
              <a:lnSpc>
                <a:spcPct val="90000"/>
              </a:lnSpc>
              <a:spcAft>
                <a:spcPts val="600"/>
              </a:spcAft>
            </a:pPr>
            <a:r>
              <a:rPr lang="en-US" sz="2000" dirty="0">
                <a:solidFill>
                  <a:schemeClr val="bg1"/>
                </a:solidFill>
              </a:rPr>
              <a:t>Model</a:t>
            </a:r>
          </a:p>
        </p:txBody>
      </p:sp>
      <p:sp>
        <p:nvSpPr>
          <p:cNvPr id="30" name="TextBox 29">
            <a:extLst>
              <a:ext uri="{FF2B5EF4-FFF2-40B4-BE49-F238E27FC236}">
                <a16:creationId xmlns:a16="http://schemas.microsoft.com/office/drawing/2014/main" id="{3D24FA01-F9A9-6546-9185-CA6005C86829}"/>
              </a:ext>
            </a:extLst>
          </p:cNvPr>
          <p:cNvSpPr txBox="1"/>
          <p:nvPr/>
        </p:nvSpPr>
        <p:spPr>
          <a:xfrm>
            <a:off x="4050101" y="2241517"/>
            <a:ext cx="2068964" cy="572464"/>
          </a:xfrm>
          <a:prstGeom prst="rect">
            <a:avLst/>
          </a:prstGeom>
          <a:solidFill>
            <a:srgbClr val="505050"/>
          </a:solidFill>
        </p:spPr>
        <p:txBody>
          <a:bodyPr wrap="none" lIns="182880" tIns="146304" rIns="182880" bIns="146304" rtlCol="0">
            <a:spAutoFit/>
          </a:bodyPr>
          <a:lstStyle/>
          <a:p>
            <a:pPr>
              <a:lnSpc>
                <a:spcPct val="90000"/>
              </a:lnSpc>
              <a:spcAft>
                <a:spcPts val="600"/>
              </a:spcAft>
            </a:pPr>
            <a:r>
              <a:rPr lang="en-US" sz="2000" dirty="0">
                <a:solidFill>
                  <a:schemeClr val="bg1"/>
                </a:solidFill>
              </a:rPr>
              <a:t>Template Logic</a:t>
            </a:r>
          </a:p>
        </p:txBody>
      </p:sp>
      <p:sp>
        <p:nvSpPr>
          <p:cNvPr id="31" name="TextBox 30">
            <a:extLst>
              <a:ext uri="{FF2B5EF4-FFF2-40B4-BE49-F238E27FC236}">
                <a16:creationId xmlns:a16="http://schemas.microsoft.com/office/drawing/2014/main" id="{DBA2D402-E1C0-1C40-A0CD-EC61B42AFDFF}"/>
              </a:ext>
            </a:extLst>
          </p:cNvPr>
          <p:cNvSpPr txBox="1"/>
          <p:nvPr/>
        </p:nvSpPr>
        <p:spPr>
          <a:xfrm>
            <a:off x="4936809" y="4888297"/>
            <a:ext cx="1178849" cy="572464"/>
          </a:xfrm>
          <a:prstGeom prst="rect">
            <a:avLst/>
          </a:prstGeom>
          <a:solidFill>
            <a:srgbClr val="505050"/>
          </a:solidFill>
        </p:spPr>
        <p:txBody>
          <a:bodyPr wrap="none" lIns="182880" tIns="146304" rIns="182880" bIns="146304" rtlCol="0">
            <a:spAutoFit/>
          </a:bodyPr>
          <a:lstStyle/>
          <a:p>
            <a:pPr>
              <a:lnSpc>
                <a:spcPct val="90000"/>
              </a:lnSpc>
              <a:spcAft>
                <a:spcPts val="600"/>
              </a:spcAft>
            </a:pPr>
            <a:r>
              <a:rPr lang="en-US" sz="2000" dirty="0">
                <a:solidFill>
                  <a:schemeClr val="bg1"/>
                </a:solidFill>
              </a:rPr>
              <a:t>Output</a:t>
            </a:r>
          </a:p>
        </p:txBody>
      </p:sp>
      <p:cxnSp>
        <p:nvCxnSpPr>
          <p:cNvPr id="32" name="Straight Connector 31">
            <a:extLst>
              <a:ext uri="{FF2B5EF4-FFF2-40B4-BE49-F238E27FC236}">
                <a16:creationId xmlns:a16="http://schemas.microsoft.com/office/drawing/2014/main" id="{36647E73-0028-F342-BEFF-3DE0C41B894B}"/>
              </a:ext>
            </a:extLst>
          </p:cNvPr>
          <p:cNvCxnSpPr>
            <a:cxnSpLocks/>
          </p:cNvCxnSpPr>
          <p:nvPr/>
        </p:nvCxnSpPr>
        <p:spPr>
          <a:xfrm>
            <a:off x="-17929" y="525017"/>
            <a:ext cx="12592584" cy="0"/>
          </a:xfrm>
          <a:prstGeom prst="line">
            <a:avLst/>
          </a:prstGeom>
          <a:ln>
            <a:solidFill>
              <a:srgbClr val="00BCF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F9DDBB0-0220-9542-B3A1-AA81E552E48D}"/>
              </a:ext>
            </a:extLst>
          </p:cNvPr>
          <p:cNvCxnSpPr/>
          <p:nvPr/>
        </p:nvCxnSpPr>
        <p:spPr>
          <a:xfrm>
            <a:off x="6119065" y="-23391"/>
            <a:ext cx="0" cy="7017916"/>
          </a:xfrm>
          <a:prstGeom prst="line">
            <a:avLst/>
          </a:prstGeom>
          <a:ln>
            <a:solidFill>
              <a:srgbClr val="00BCF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B8CB036-FF3C-6741-AB9F-A029A59D8F4D}"/>
              </a:ext>
            </a:extLst>
          </p:cNvPr>
          <p:cNvSpPr/>
          <p:nvPr/>
        </p:nvSpPr>
        <p:spPr bwMode="auto">
          <a:xfrm>
            <a:off x="6119815" y="0"/>
            <a:ext cx="6356418" cy="4881450"/>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6AA0E4E-10FB-0C4E-B302-6DC34420106B}"/>
              </a:ext>
            </a:extLst>
          </p:cNvPr>
          <p:cNvSpPr/>
          <p:nvPr/>
        </p:nvSpPr>
        <p:spPr>
          <a:xfrm>
            <a:off x="39756" y="2584709"/>
            <a:ext cx="6080059" cy="1815882"/>
          </a:xfrm>
          <a:prstGeom prst="rect">
            <a:avLst/>
          </a:prstGeom>
        </p:spPr>
        <p:txBody>
          <a:bodyPr wrap="square">
            <a:spAutoFit/>
          </a:bodyPr>
          <a:lstStyle/>
          <a:p>
            <a:r>
              <a:rPr lang="en-US" sz="1400" dirty="0">
                <a:solidFill>
                  <a:srgbClr val="0101FD"/>
                </a:solidFill>
                <a:latin typeface="Cascadia Code" panose="020B0509020204030204" pitchFamily="49" charset="0"/>
              </a:rPr>
              <a:t>@foreach</a:t>
            </a:r>
            <a:r>
              <a:rPr lang="en-US" sz="1400" dirty="0">
                <a:solidFill>
                  <a:srgbClr val="171717"/>
                </a:solidFill>
                <a:latin typeface="Cascadia Code" panose="020B0509020204030204" pitchFamily="49" charset="0"/>
              </a:rPr>
              <a:t> (</a:t>
            </a:r>
            <a:r>
              <a:rPr lang="en-US" sz="1400" dirty="0">
                <a:solidFill>
                  <a:srgbClr val="0101FD"/>
                </a:solidFill>
                <a:latin typeface="Cascadia Code" panose="020B0509020204030204" pitchFamily="49" charset="0"/>
              </a:rPr>
              <a:t>var</a:t>
            </a:r>
            <a:r>
              <a:rPr lang="en-US" sz="1400" dirty="0">
                <a:solidFill>
                  <a:srgbClr val="171717"/>
                </a:solidFill>
                <a:latin typeface="Cascadia Code" panose="020B0509020204030204" pitchFamily="49" charset="0"/>
              </a:rPr>
              <a:t> item </a:t>
            </a:r>
            <a:r>
              <a:rPr lang="en-US" sz="1400" dirty="0">
                <a:solidFill>
                  <a:srgbClr val="0101FD"/>
                </a:solidFill>
                <a:latin typeface="Cascadia Code" panose="020B0509020204030204" pitchFamily="49" charset="0"/>
              </a:rPr>
              <a:t>in</a:t>
            </a:r>
            <a:r>
              <a:rPr lang="en-US" sz="1400" dirty="0">
                <a:solidFill>
                  <a:srgbClr val="171717"/>
                </a:solidFill>
                <a:latin typeface="Cascadia Code" panose="020B0509020204030204" pitchFamily="49" charset="0"/>
              </a:rPr>
              <a:t> Model) </a:t>
            </a:r>
            <a:r>
              <a:rPr lang="en-US" sz="1400" dirty="0">
                <a:solidFill>
                  <a:srgbClr val="0101FD"/>
                </a:solidFill>
                <a:latin typeface="Cascadia Code" panose="020B0509020204030204" pitchFamily="49" charset="0"/>
              </a:rPr>
              <a:t>{</a:t>
            </a:r>
            <a:r>
              <a:rPr lang="en-US" sz="1400" dirty="0">
                <a:solidFill>
                  <a:srgbClr val="171717"/>
                </a:solidFill>
                <a:latin typeface="Cascadia Code" panose="020B0509020204030204" pitchFamily="49" charset="0"/>
              </a:rPr>
              <a:t>     </a:t>
            </a:r>
          </a:p>
          <a:p>
            <a:r>
              <a:rPr lang="en-US" sz="1400" dirty="0">
                <a:solidFill>
                  <a:srgbClr val="0101FD"/>
                </a:solidFill>
                <a:latin typeface="Cascadia Code" panose="020B0509020204030204" pitchFamily="49" charset="0"/>
              </a:rPr>
              <a:t> &lt;tr&gt;</a:t>
            </a:r>
          </a:p>
          <a:p>
            <a:r>
              <a:rPr lang="en-US" sz="1400" dirty="0">
                <a:solidFill>
                  <a:srgbClr val="0101FD"/>
                </a:solidFill>
                <a:latin typeface="Cascadia Code" panose="020B0509020204030204" pitchFamily="49" charset="0"/>
              </a:rPr>
              <a:t>   &lt;td&gt;@</a:t>
            </a:r>
            <a:r>
              <a:rPr lang="en-US" sz="1400" dirty="0">
                <a:solidFill>
                  <a:srgbClr val="171717"/>
                </a:solidFill>
                <a:latin typeface="Cascadia Code" panose="020B0509020204030204" pitchFamily="49" charset="0"/>
              </a:rPr>
              <a:t>Html.DisplayFor(m =&gt; item.Title)</a:t>
            </a:r>
            <a:r>
              <a:rPr lang="en-US" sz="1400" dirty="0">
                <a:solidFill>
                  <a:srgbClr val="0101FD"/>
                </a:solidFill>
                <a:latin typeface="Cascadia Code" panose="020B0509020204030204" pitchFamily="49" charset="0"/>
              </a:rPr>
              <a:t>&lt;/td&gt;</a:t>
            </a:r>
          </a:p>
          <a:p>
            <a:r>
              <a:rPr lang="en-US" sz="1400" dirty="0">
                <a:solidFill>
                  <a:srgbClr val="0101FD"/>
                </a:solidFill>
                <a:latin typeface="Cascadia Code" panose="020B0509020204030204" pitchFamily="49" charset="0"/>
              </a:rPr>
              <a:t>   &lt;td&gt;@</a:t>
            </a:r>
            <a:r>
              <a:rPr lang="en-US" sz="1400" dirty="0">
                <a:solidFill>
                  <a:srgbClr val="171717"/>
                </a:solidFill>
                <a:latin typeface="Cascadia Code" panose="020B0509020204030204" pitchFamily="49" charset="0"/>
              </a:rPr>
              <a:t>Html.DisplayFor(m =&gt; item.ReleaseDate)</a:t>
            </a:r>
            <a:r>
              <a:rPr lang="en-US" sz="1400" dirty="0">
                <a:solidFill>
                  <a:srgbClr val="0101FD"/>
                </a:solidFill>
                <a:latin typeface="Cascadia Code" panose="020B0509020204030204" pitchFamily="49" charset="0"/>
              </a:rPr>
              <a:t>&lt;/td&gt;</a:t>
            </a:r>
            <a:r>
              <a:rPr lang="en-US" sz="1400" dirty="0">
                <a:solidFill>
                  <a:srgbClr val="171717"/>
                </a:solidFill>
                <a:latin typeface="Cascadia Code" panose="020B0509020204030204" pitchFamily="49" charset="0"/>
              </a:rPr>
              <a:t> </a:t>
            </a:r>
            <a:endParaRPr lang="en-US" sz="1400" dirty="0">
              <a:solidFill>
                <a:srgbClr val="0101FD"/>
              </a:solidFill>
              <a:latin typeface="Cascadia Code" panose="020B0509020204030204" pitchFamily="49" charset="0"/>
            </a:endParaRPr>
          </a:p>
          <a:p>
            <a:r>
              <a:rPr lang="en-US" sz="1400" dirty="0">
                <a:solidFill>
                  <a:srgbClr val="0101FD"/>
                </a:solidFill>
                <a:latin typeface="Cascadia Code" panose="020B0509020204030204" pitchFamily="49" charset="0"/>
              </a:rPr>
              <a:t>   &lt;td&gt;@</a:t>
            </a:r>
            <a:r>
              <a:rPr lang="en-US" sz="1400" dirty="0">
                <a:solidFill>
                  <a:srgbClr val="171717"/>
                </a:solidFill>
                <a:latin typeface="Cascadia Code" panose="020B0509020204030204" pitchFamily="49" charset="0"/>
              </a:rPr>
              <a:t>Html.DisplayFor(m =&gt; item.Genre)</a:t>
            </a:r>
            <a:r>
              <a:rPr lang="en-US" sz="1400" dirty="0">
                <a:solidFill>
                  <a:srgbClr val="0101FD"/>
                </a:solidFill>
                <a:latin typeface="Cascadia Code" panose="020B0509020204030204" pitchFamily="49" charset="0"/>
              </a:rPr>
              <a:t>&lt;/td&gt;</a:t>
            </a:r>
            <a:r>
              <a:rPr lang="en-US" sz="1400" dirty="0">
                <a:solidFill>
                  <a:srgbClr val="171717"/>
                </a:solidFill>
                <a:latin typeface="Cascadia Code" panose="020B0509020204030204" pitchFamily="49" charset="0"/>
              </a:rPr>
              <a:t> </a:t>
            </a:r>
          </a:p>
          <a:p>
            <a:r>
              <a:rPr lang="en-US" sz="1400" dirty="0">
                <a:solidFill>
                  <a:srgbClr val="0101FD"/>
                </a:solidFill>
                <a:latin typeface="Cascadia Code" panose="020B0509020204030204" pitchFamily="49" charset="0"/>
              </a:rPr>
              <a:t>   &lt;td&gt;@</a:t>
            </a:r>
            <a:r>
              <a:rPr lang="en-US" sz="1400" dirty="0">
                <a:solidFill>
                  <a:srgbClr val="171717"/>
                </a:solidFill>
                <a:latin typeface="Cascadia Code" panose="020B0509020204030204" pitchFamily="49" charset="0"/>
              </a:rPr>
              <a:t>Html.DisplayFor(m =&gt; item.Price)</a:t>
            </a:r>
            <a:r>
              <a:rPr lang="en-US" sz="1400" dirty="0">
                <a:solidFill>
                  <a:srgbClr val="0101FD"/>
                </a:solidFill>
                <a:latin typeface="Cascadia Code" panose="020B0509020204030204" pitchFamily="49" charset="0"/>
              </a:rPr>
              <a:t>&lt;/td&gt;</a:t>
            </a:r>
          </a:p>
          <a:p>
            <a:r>
              <a:rPr lang="en-US" sz="1400" dirty="0">
                <a:solidFill>
                  <a:srgbClr val="0101FD"/>
                </a:solidFill>
                <a:latin typeface="Cascadia Code" panose="020B0509020204030204" pitchFamily="49" charset="0"/>
              </a:rPr>
              <a:t> &lt;/tr&gt;</a:t>
            </a:r>
          </a:p>
          <a:p>
            <a:r>
              <a:rPr lang="en-US" sz="1400" dirty="0">
                <a:solidFill>
                  <a:srgbClr val="0101FD"/>
                </a:solidFill>
                <a:latin typeface="Cascadia Code" panose="020B0509020204030204" pitchFamily="49" charset="0"/>
              </a:rPr>
              <a:t>}</a:t>
            </a:r>
            <a:endParaRPr lang="en-US" sz="1400" dirty="0">
              <a:latin typeface="Cascadia Code" panose="020B0509020204030204" pitchFamily="49" charset="0"/>
            </a:endParaRPr>
          </a:p>
        </p:txBody>
      </p:sp>
      <p:pic>
        <p:nvPicPr>
          <p:cNvPr id="6" name="Picture 5">
            <a:extLst>
              <a:ext uri="{FF2B5EF4-FFF2-40B4-BE49-F238E27FC236}">
                <a16:creationId xmlns:a16="http://schemas.microsoft.com/office/drawing/2014/main" id="{2F388171-8D1E-6242-BA22-F6AA2AC3856A}"/>
              </a:ext>
            </a:extLst>
          </p:cNvPr>
          <p:cNvPicPr>
            <a:picLocks noChangeAspect="1"/>
          </p:cNvPicPr>
          <p:nvPr/>
        </p:nvPicPr>
        <p:blipFill>
          <a:blip r:embed="rId2"/>
          <a:stretch>
            <a:fillRect/>
          </a:stretch>
        </p:blipFill>
        <p:spPr>
          <a:xfrm>
            <a:off x="149342" y="5599514"/>
            <a:ext cx="5455167" cy="1156813"/>
          </a:xfrm>
          <a:prstGeom prst="rect">
            <a:avLst/>
          </a:prstGeom>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3FB0BA2B-9348-1449-B587-A7C951BA7083}"/>
              </a:ext>
            </a:extLst>
          </p:cNvPr>
          <p:cNvSpPr/>
          <p:nvPr/>
        </p:nvSpPr>
        <p:spPr>
          <a:xfrm>
            <a:off x="6228267" y="2388143"/>
            <a:ext cx="3148298" cy="307777"/>
          </a:xfrm>
          <a:prstGeom prst="rect">
            <a:avLst/>
          </a:prstGeom>
          <a:noFill/>
        </p:spPr>
        <p:txBody>
          <a:bodyPr wrap="none" lIns="0" rIns="0">
            <a:spAutoFit/>
          </a:bodyPr>
          <a:lstStyle/>
          <a:p>
            <a:r>
              <a:rPr lang="en-US" sz="1400" dirty="0">
                <a:solidFill>
                  <a:srgbClr val="808080"/>
                </a:solidFill>
                <a:latin typeface=" Cascadia Code" panose="020B0509020204030204" pitchFamily="49" charset="0"/>
              </a:rPr>
              <a:t>&lt;</a:t>
            </a:r>
            <a:r>
              <a:rPr lang="en-US" sz="1400" dirty="0">
                <a:solidFill>
                  <a:srgbClr val="569CD6"/>
                </a:solidFill>
                <a:latin typeface=" Cascadia Code" panose="020B0509020204030204" pitchFamily="49" charset="0"/>
              </a:rPr>
              <a:t>title</a:t>
            </a:r>
            <a:r>
              <a:rPr lang="en-US" sz="1400" dirty="0">
                <a:solidFill>
                  <a:srgbClr val="808080"/>
                </a:solidFill>
                <a:latin typeface=" Cascadia Code" panose="020B0509020204030204" pitchFamily="49" charset="0"/>
              </a:rPr>
              <a:t>&gt;{{</a:t>
            </a:r>
            <a:r>
              <a:rPr lang="en-US" sz="1400" dirty="0">
                <a:solidFill>
                  <a:srgbClr val="D4D4D4"/>
                </a:solidFill>
                <a:latin typeface=" Cascadia Code" panose="020B0509020204030204" pitchFamily="49" charset="0"/>
              </a:rPr>
              <a:t> page.title </a:t>
            </a:r>
            <a:r>
              <a:rPr lang="en-US" sz="1400" dirty="0">
                <a:solidFill>
                  <a:srgbClr val="808080"/>
                </a:solidFill>
                <a:latin typeface=" Cascadia Code" panose="020B0509020204030204" pitchFamily="49" charset="0"/>
              </a:rPr>
              <a:t>}}&lt;/</a:t>
            </a:r>
            <a:r>
              <a:rPr lang="en-US" sz="1400" dirty="0">
                <a:solidFill>
                  <a:srgbClr val="569CD6"/>
                </a:solidFill>
                <a:latin typeface=" Cascadia Code" panose="020B0509020204030204" pitchFamily="49" charset="0"/>
              </a:rPr>
              <a:t>title</a:t>
            </a:r>
            <a:r>
              <a:rPr lang="en-US" sz="1400" dirty="0">
                <a:solidFill>
                  <a:srgbClr val="808080"/>
                </a:solidFill>
                <a:latin typeface=" Cascadia Code" panose="020B0509020204030204" pitchFamily="49" charset="0"/>
              </a:rPr>
              <a:t>&gt;</a:t>
            </a:r>
            <a:endParaRPr lang="en-US" sz="1400" b="0" dirty="0">
              <a:solidFill>
                <a:srgbClr val="D4D4D4"/>
              </a:solidFill>
              <a:effectLst/>
              <a:latin typeface=" Cascadia Code" panose="020B0509020204030204" pitchFamily="49" charset="0"/>
            </a:endParaRPr>
          </a:p>
        </p:txBody>
      </p:sp>
      <p:sp>
        <p:nvSpPr>
          <p:cNvPr id="11" name="Rectangle 10">
            <a:extLst>
              <a:ext uri="{FF2B5EF4-FFF2-40B4-BE49-F238E27FC236}">
                <a16:creationId xmlns:a16="http://schemas.microsoft.com/office/drawing/2014/main" id="{53D3BF13-4DC5-974A-9476-AFDB40DF8BC1}"/>
              </a:ext>
            </a:extLst>
          </p:cNvPr>
          <p:cNvSpPr/>
          <p:nvPr/>
        </p:nvSpPr>
        <p:spPr>
          <a:xfrm>
            <a:off x="6218237" y="602158"/>
            <a:ext cx="6356418" cy="1261884"/>
          </a:xfrm>
          <a:prstGeom prst="rect">
            <a:avLst/>
          </a:prstGeom>
        </p:spPr>
        <p:txBody>
          <a:bodyPr wrap="square">
            <a:spAutoFit/>
          </a:bodyPr>
          <a:lstStyle/>
          <a:p>
            <a:r>
              <a:rPr lang="en-US" sz="1600" dirty="0">
                <a:solidFill>
                  <a:schemeClr val="bg1"/>
                </a:solidFill>
              </a:rPr>
              <a:t>--- </a:t>
            </a:r>
          </a:p>
          <a:p>
            <a:r>
              <a:rPr lang="en-US" sz="1400" dirty="0">
                <a:solidFill>
                  <a:srgbClr val="569CD6"/>
                </a:solidFill>
                <a:latin typeface=" Cascadia Code" panose="020B0509020204030204" pitchFamily="49" charset="0"/>
              </a:rPr>
              <a:t>title</a:t>
            </a:r>
            <a:r>
              <a:rPr lang="en-US" sz="1400" dirty="0">
                <a:solidFill>
                  <a:srgbClr val="CE9178"/>
                </a:solidFill>
                <a:latin typeface=" Cascadia Code" panose="020B0509020204030204" pitchFamily="49" charset="0"/>
              </a:rPr>
              <a:t>:'Quickstart: Use the Azure CLI to create a Linux VM’</a:t>
            </a:r>
          </a:p>
          <a:p>
            <a:r>
              <a:rPr lang="en-US" sz="1400" dirty="0">
                <a:solidFill>
                  <a:srgbClr val="569CD6"/>
                </a:solidFill>
                <a:latin typeface=" Cascadia Code" panose="020B0509020204030204" pitchFamily="49" charset="0"/>
              </a:rPr>
              <a:t>ms.date: </a:t>
            </a:r>
            <a:r>
              <a:rPr lang="en-US" sz="1400" dirty="0">
                <a:solidFill>
                  <a:srgbClr val="CE9178"/>
                </a:solidFill>
                <a:latin typeface=" Cascadia Code" panose="020B0509020204030204" pitchFamily="49" charset="0"/>
              </a:rPr>
              <a:t>10/09/2018 </a:t>
            </a:r>
          </a:p>
          <a:p>
            <a:r>
              <a:rPr lang="en-US" sz="1600" dirty="0">
                <a:solidFill>
                  <a:schemeClr val="bg1"/>
                </a:solidFill>
              </a:rPr>
              <a:t>--- </a:t>
            </a:r>
          </a:p>
          <a:p>
            <a:r>
              <a:rPr lang="en-US" sz="1600" dirty="0">
                <a:solidFill>
                  <a:schemeClr val="bg1"/>
                </a:solidFill>
              </a:rPr>
              <a:t># Quickstart: Create a Linux virtual machine with the Azure CLI</a:t>
            </a:r>
          </a:p>
        </p:txBody>
      </p:sp>
      <p:sp>
        <p:nvSpPr>
          <p:cNvPr id="12" name="Rectangle 11">
            <a:extLst>
              <a:ext uri="{FF2B5EF4-FFF2-40B4-BE49-F238E27FC236}">
                <a16:creationId xmlns:a16="http://schemas.microsoft.com/office/drawing/2014/main" id="{567905B7-329D-5145-AA81-4EC4CFDB656C}"/>
              </a:ext>
            </a:extLst>
          </p:cNvPr>
          <p:cNvSpPr/>
          <p:nvPr/>
        </p:nvSpPr>
        <p:spPr>
          <a:xfrm>
            <a:off x="6218237" y="4413695"/>
            <a:ext cx="1243930" cy="307777"/>
          </a:xfrm>
          <a:prstGeom prst="rect">
            <a:avLst/>
          </a:prstGeom>
        </p:spPr>
        <p:txBody>
          <a:bodyPr wrap="none" lIns="0" rIns="0">
            <a:spAutoFit/>
          </a:bodyPr>
          <a:lstStyle/>
          <a:p>
            <a:r>
              <a:rPr lang="en-US" sz="1400" dirty="0">
                <a:solidFill>
                  <a:srgbClr val="D4D4D4"/>
                </a:solidFill>
                <a:latin typeface=" Cascadia Code" panose="020B0509020204030204" pitchFamily="49" charset="0"/>
              </a:rPr>
              <a:t>  </a:t>
            </a:r>
            <a:r>
              <a:rPr lang="en-US" sz="1400" dirty="0">
                <a:solidFill>
                  <a:srgbClr val="808080"/>
                </a:solidFill>
                <a:latin typeface=" Cascadia Code" panose="020B0509020204030204" pitchFamily="49" charset="0"/>
              </a:rPr>
              <a:t>{{</a:t>
            </a:r>
            <a:r>
              <a:rPr lang="en-US" sz="1400" dirty="0">
                <a:solidFill>
                  <a:srgbClr val="D4D4D4"/>
                </a:solidFill>
                <a:latin typeface=" Cascadia Code" panose="020B0509020204030204" pitchFamily="49" charset="0"/>
              </a:rPr>
              <a:t>content</a:t>
            </a:r>
            <a:r>
              <a:rPr lang="en-US" sz="1400" dirty="0">
                <a:solidFill>
                  <a:srgbClr val="808080"/>
                </a:solidFill>
                <a:latin typeface=" Cascadia Code" panose="020B0509020204030204" pitchFamily="49" charset="0"/>
              </a:rPr>
              <a:t>}}</a:t>
            </a:r>
            <a:endParaRPr lang="en-US" sz="1400" b="0" dirty="0">
              <a:solidFill>
                <a:srgbClr val="D4D4D4"/>
              </a:solidFill>
              <a:effectLst/>
              <a:latin typeface=" Cascadia Code" panose="020B0509020204030204" pitchFamily="49" charset="0"/>
            </a:endParaRPr>
          </a:p>
        </p:txBody>
      </p:sp>
      <p:sp>
        <p:nvSpPr>
          <p:cNvPr id="13" name="Rectangle 12">
            <a:extLst>
              <a:ext uri="{FF2B5EF4-FFF2-40B4-BE49-F238E27FC236}">
                <a16:creationId xmlns:a16="http://schemas.microsoft.com/office/drawing/2014/main" id="{46B047DD-8561-844E-B1AD-D5C3758DF444}"/>
              </a:ext>
            </a:extLst>
          </p:cNvPr>
          <p:cNvSpPr/>
          <p:nvPr/>
        </p:nvSpPr>
        <p:spPr>
          <a:xfrm>
            <a:off x="6218237" y="2800152"/>
            <a:ext cx="6080058" cy="1384995"/>
          </a:xfrm>
          <a:prstGeom prst="rect">
            <a:avLst/>
          </a:prstGeom>
          <a:solidFill>
            <a:srgbClr val="282828"/>
          </a:solidFill>
        </p:spPr>
        <p:txBody>
          <a:bodyPr wrap="square" lIns="0" rIns="0">
            <a:spAutoFit/>
          </a:bodyPr>
          <a:lstStyle/>
          <a:p>
            <a:r>
              <a:rPr lang="en-US" sz="1400" dirty="0">
                <a:solidFill>
                  <a:srgbClr val="808080"/>
                </a:solidFill>
                <a:latin typeface=" Cascadia Code" panose="020B0509020204030204" pitchFamily="49" charset="0"/>
              </a:rPr>
              <a:t>{%</a:t>
            </a:r>
            <a:r>
              <a:rPr lang="en-US" sz="1400" dirty="0">
                <a:solidFill>
                  <a:srgbClr val="569CD6"/>
                </a:solidFill>
                <a:latin typeface=" Cascadia Code" panose="020B0509020204030204" pitchFamily="49" charset="0"/>
              </a:rPr>
              <a:t>- for</a:t>
            </a:r>
            <a:r>
              <a:rPr lang="en-US" sz="1400" dirty="0">
                <a:solidFill>
                  <a:srgbClr val="D4D4D4"/>
                </a:solidFill>
                <a:latin typeface=" Cascadia Code" panose="020B0509020204030204" pitchFamily="49" charset="0"/>
              </a:rPr>
              <a:t> i in (</a:t>
            </a:r>
            <a:r>
              <a:rPr lang="en-US" sz="1400" dirty="0">
                <a:solidFill>
                  <a:srgbClr val="B5CEA8"/>
                </a:solidFill>
                <a:latin typeface=" Cascadia Code" panose="020B0509020204030204" pitchFamily="49" charset="0"/>
              </a:rPr>
              <a:t>0</a:t>
            </a:r>
            <a:r>
              <a:rPr lang="en-US" sz="1400" dirty="0">
                <a:solidFill>
                  <a:srgbClr val="D4D4D4"/>
                </a:solidFill>
                <a:latin typeface=" Cascadia Code" panose="020B0509020204030204" pitchFamily="49" charset="0"/>
              </a:rPr>
              <a:t>..contributorCount) </a:t>
            </a:r>
            <a:r>
              <a:rPr lang="en-US" sz="1400" dirty="0">
                <a:solidFill>
                  <a:srgbClr val="569CD6"/>
                </a:solidFill>
                <a:latin typeface=" Cascadia Code" panose="020B0509020204030204" pitchFamily="49" charset="0"/>
              </a:rPr>
              <a:t>-</a:t>
            </a:r>
            <a:r>
              <a:rPr lang="en-US" sz="1400" dirty="0">
                <a:solidFill>
                  <a:srgbClr val="808080"/>
                </a:solidFill>
                <a:latin typeface=" Cascadia Code" panose="020B0509020204030204" pitchFamily="49" charset="0"/>
              </a:rPr>
              <a:t>%}</a:t>
            </a:r>
            <a:endParaRPr lang="en-US" sz="1400" dirty="0">
              <a:solidFill>
                <a:srgbClr val="D4D4D4"/>
              </a:solidFill>
              <a:latin typeface=" Cascadia Code" panose="020B0509020204030204" pitchFamily="49" charset="0"/>
            </a:endParaRPr>
          </a:p>
          <a:p>
            <a:r>
              <a:rPr lang="en-US" sz="1400" dirty="0">
                <a:solidFill>
                  <a:srgbClr val="808080"/>
                </a:solidFill>
                <a:latin typeface=" Cascadia Code" panose="020B0509020204030204" pitchFamily="49" charset="0"/>
              </a:rPr>
              <a:t> &lt;</a:t>
            </a:r>
            <a:r>
              <a:rPr lang="en-US" sz="1400" dirty="0">
                <a:solidFill>
                  <a:srgbClr val="569CD6"/>
                </a:solidFill>
                <a:latin typeface=" Cascadia Code" panose="020B0509020204030204" pitchFamily="49" charset="0"/>
              </a:rPr>
              <a:t>li</a:t>
            </a:r>
            <a:r>
              <a:rPr lang="en-US" sz="1400" dirty="0">
                <a:solidFill>
                  <a:srgbClr val="808080"/>
                </a:solidFill>
                <a:latin typeface=" Cascadia Code" panose="020B0509020204030204" pitchFamily="49" charset="0"/>
              </a:rPr>
              <a:t>&gt;</a:t>
            </a:r>
          </a:p>
          <a:p>
            <a:r>
              <a:rPr lang="en-US" sz="1400" dirty="0">
                <a:solidFill>
                  <a:srgbClr val="808080"/>
                </a:solidFill>
                <a:latin typeface=" Cascadia Code" panose="020B0509020204030204" pitchFamily="49" charset="0"/>
              </a:rPr>
              <a:t>   &lt;</a:t>
            </a:r>
            <a:r>
              <a:rPr lang="en-US" sz="1400" dirty="0">
                <a:solidFill>
                  <a:srgbClr val="569CD6"/>
                </a:solidFill>
                <a:latin typeface=" Cascadia Code" panose="020B0509020204030204" pitchFamily="49" charset="0"/>
              </a:rPr>
              <a:t>img</a:t>
            </a:r>
            <a:r>
              <a:rPr lang="en-US" sz="1400" dirty="0">
                <a:solidFill>
                  <a:srgbClr val="D4D4D4"/>
                </a:solidFill>
                <a:latin typeface=" Cascadia Code" panose="020B0509020204030204" pitchFamily="49" charset="0"/>
              </a:rPr>
              <a:t> </a:t>
            </a:r>
            <a:r>
              <a:rPr lang="en-US" sz="1400" dirty="0">
                <a:solidFill>
                  <a:srgbClr val="9CDCFE"/>
                </a:solidFill>
                <a:latin typeface=" Cascadia Code" panose="020B0509020204030204" pitchFamily="49" charset="0"/>
              </a:rPr>
              <a:t>data-</a:t>
            </a:r>
            <a:r>
              <a:rPr lang="en-US" sz="1400" dirty="0" err="1">
                <a:solidFill>
                  <a:srgbClr val="9CDCFE"/>
                </a:solidFill>
                <a:latin typeface=" Cascadia Code" panose="020B0509020204030204" pitchFamily="49" charset="0"/>
              </a:rPr>
              <a:t>src</a:t>
            </a:r>
            <a:r>
              <a:rPr lang="en-US" sz="1400" dirty="0">
                <a:solidFill>
                  <a:srgbClr val="D4D4D4"/>
                </a:solidFill>
                <a:latin typeface=" Cascadia Code" panose="020B0509020204030204" pitchFamily="49" charset="0"/>
              </a:rPr>
              <a:t>=              </a:t>
            </a:r>
          </a:p>
          <a:p>
            <a:r>
              <a:rPr lang="en-US" sz="1400" dirty="0">
                <a:solidFill>
                  <a:srgbClr val="D4D4D4"/>
                </a:solidFill>
                <a:latin typeface=" Cascadia Code" panose="020B0509020204030204" pitchFamily="49" charset="0"/>
              </a:rPr>
              <a:t>     </a:t>
            </a:r>
            <a:r>
              <a:rPr lang="en-US" sz="1400" dirty="0">
                <a:solidFill>
                  <a:srgbClr val="CE9178"/>
                </a:solidFill>
                <a:latin typeface=" Cascadia Code" panose="020B0509020204030204" pitchFamily="49" charset="0"/>
              </a:rPr>
              <a:t>"</a:t>
            </a:r>
            <a:r>
              <a:rPr lang="en-US" sz="1400" dirty="0">
                <a:solidFill>
                  <a:srgbClr val="808080"/>
                </a:solidFill>
                <a:latin typeface=" Cascadia Code" panose="020B0509020204030204" pitchFamily="49" charset="0"/>
              </a:rPr>
              <a:t>{{</a:t>
            </a:r>
            <a:r>
              <a:rPr lang="en-US" sz="1400" dirty="0">
                <a:solidFill>
                  <a:srgbClr val="CE9178"/>
                </a:solidFill>
                <a:latin typeface=" Cascadia Code" panose="020B0509020204030204" pitchFamily="49" charset="0"/>
              </a:rPr>
              <a:t> contributor.profile_url </a:t>
            </a:r>
            <a:r>
              <a:rPr lang="en-US" sz="1400" dirty="0">
                <a:solidFill>
                  <a:srgbClr val="808080"/>
                </a:solidFill>
                <a:latin typeface=" Cascadia Code" panose="020B0509020204030204" pitchFamily="49" charset="0"/>
              </a:rPr>
              <a:t>}}</a:t>
            </a:r>
            <a:r>
              <a:rPr lang="en-US" sz="1400" dirty="0">
                <a:solidFill>
                  <a:srgbClr val="CE9178"/>
                </a:solidFill>
                <a:latin typeface=" Cascadia Code" panose="020B0509020204030204" pitchFamily="49" charset="0"/>
              </a:rPr>
              <a:t>.png?size=32"</a:t>
            </a:r>
            <a:r>
              <a:rPr lang="en-US" sz="1400" dirty="0">
                <a:solidFill>
                  <a:srgbClr val="D4D4D4"/>
                </a:solidFill>
                <a:latin typeface=" Cascadia Code" panose="020B0509020204030204" pitchFamily="49" charset="0"/>
              </a:rPr>
              <a:t> </a:t>
            </a:r>
            <a:r>
              <a:rPr lang="en-US" sz="1400" dirty="0">
                <a:solidFill>
                  <a:srgbClr val="808080"/>
                </a:solidFill>
                <a:latin typeface=" Cascadia Code" panose="020B0509020204030204" pitchFamily="49" charset="0"/>
              </a:rPr>
              <a:t>/&gt;</a:t>
            </a:r>
          </a:p>
          <a:p>
            <a:r>
              <a:rPr lang="en-US" sz="1400" dirty="0">
                <a:solidFill>
                  <a:srgbClr val="808080"/>
                </a:solidFill>
                <a:latin typeface=" Cascadia Code" panose="020B0509020204030204" pitchFamily="49" charset="0"/>
              </a:rPr>
              <a:t>  &lt;/</a:t>
            </a:r>
            <a:r>
              <a:rPr lang="en-US" sz="1400" dirty="0">
                <a:solidFill>
                  <a:srgbClr val="569CD6"/>
                </a:solidFill>
                <a:latin typeface=" Cascadia Code" panose="020B0509020204030204" pitchFamily="49" charset="0"/>
              </a:rPr>
              <a:t>li</a:t>
            </a:r>
            <a:r>
              <a:rPr lang="en-US" sz="1400" dirty="0">
                <a:solidFill>
                  <a:srgbClr val="808080"/>
                </a:solidFill>
                <a:latin typeface=" Cascadia Code" panose="020B0509020204030204" pitchFamily="49" charset="0"/>
              </a:rPr>
              <a:t>&gt;</a:t>
            </a:r>
            <a:endParaRPr lang="en-US" sz="1400" dirty="0">
              <a:solidFill>
                <a:srgbClr val="D4D4D4"/>
              </a:solidFill>
              <a:latin typeface=" Cascadia Code" panose="020B0509020204030204" pitchFamily="49" charset="0"/>
            </a:endParaRPr>
          </a:p>
          <a:p>
            <a:r>
              <a:rPr lang="en-US" sz="1400" dirty="0">
                <a:solidFill>
                  <a:srgbClr val="808080"/>
                </a:solidFill>
                <a:latin typeface=" Cascadia Code" panose="020B0509020204030204" pitchFamily="49" charset="0"/>
              </a:rPr>
              <a:t>{%</a:t>
            </a:r>
            <a:r>
              <a:rPr lang="en-US" sz="1400" dirty="0">
                <a:solidFill>
                  <a:srgbClr val="569CD6"/>
                </a:solidFill>
                <a:latin typeface=" Cascadia Code" panose="020B0509020204030204" pitchFamily="49" charset="0"/>
              </a:rPr>
              <a:t>- endfor</a:t>
            </a:r>
            <a:r>
              <a:rPr lang="en-US" sz="1400" dirty="0">
                <a:solidFill>
                  <a:srgbClr val="D4D4D4"/>
                </a:solidFill>
                <a:latin typeface=" Cascadia Code" panose="020B0509020204030204" pitchFamily="49" charset="0"/>
              </a:rPr>
              <a:t> </a:t>
            </a:r>
            <a:r>
              <a:rPr lang="en-US" sz="1400" dirty="0">
                <a:solidFill>
                  <a:srgbClr val="569CD6"/>
                </a:solidFill>
                <a:latin typeface=" Cascadia Code" panose="020B0509020204030204" pitchFamily="49" charset="0"/>
              </a:rPr>
              <a:t>-</a:t>
            </a:r>
            <a:r>
              <a:rPr lang="en-US" sz="1400" dirty="0">
                <a:solidFill>
                  <a:srgbClr val="808080"/>
                </a:solidFill>
                <a:latin typeface=" Cascadia Code" panose="020B0509020204030204" pitchFamily="49" charset="0"/>
              </a:rPr>
              <a:t>%}</a:t>
            </a:r>
            <a:endParaRPr lang="en-US" sz="1400" b="0" dirty="0">
              <a:solidFill>
                <a:srgbClr val="D4D4D4"/>
              </a:solidFill>
              <a:effectLst/>
              <a:latin typeface=" Cascadia Code" panose="020B0509020204030204" pitchFamily="49" charset="0"/>
            </a:endParaRPr>
          </a:p>
        </p:txBody>
      </p:sp>
      <p:pic>
        <p:nvPicPr>
          <p:cNvPr id="16" name="Picture 15">
            <a:extLst>
              <a:ext uri="{FF2B5EF4-FFF2-40B4-BE49-F238E27FC236}">
                <a16:creationId xmlns:a16="http://schemas.microsoft.com/office/drawing/2014/main" id="{454948EA-A02A-0247-AF0F-524EA0D689F1}"/>
              </a:ext>
            </a:extLst>
          </p:cNvPr>
          <p:cNvPicPr>
            <a:picLocks noChangeAspect="1"/>
          </p:cNvPicPr>
          <p:nvPr/>
        </p:nvPicPr>
        <p:blipFill>
          <a:blip r:embed="rId3"/>
          <a:stretch>
            <a:fillRect/>
          </a:stretch>
        </p:blipFill>
        <p:spPr>
          <a:xfrm>
            <a:off x="6630751" y="5961418"/>
            <a:ext cx="5122492" cy="856367"/>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D289AA3C-8C9F-CC4E-9E43-74F08E3458E4}"/>
              </a:ext>
            </a:extLst>
          </p:cNvPr>
          <p:cNvPicPr>
            <a:picLocks noChangeAspect="1"/>
          </p:cNvPicPr>
          <p:nvPr/>
        </p:nvPicPr>
        <p:blipFill>
          <a:blip r:embed="rId4"/>
          <a:stretch>
            <a:fillRect/>
          </a:stretch>
        </p:blipFill>
        <p:spPr>
          <a:xfrm>
            <a:off x="6890633" y="5071396"/>
            <a:ext cx="4602728" cy="821484"/>
          </a:xfrm>
          <a:prstGeom prst="rect">
            <a:avLst/>
          </a:prstGeom>
          <a:effectLst>
            <a:outerShdw blurRad="50800" dist="38100" dir="2700000" algn="tl" rotWithShape="0">
              <a:prstClr val="black">
                <a:alpha val="40000"/>
              </a:prstClr>
            </a:outerShdw>
          </a:effectLst>
        </p:spPr>
      </p:pic>
      <p:sp>
        <p:nvSpPr>
          <p:cNvPr id="19" name="Rectangle 18">
            <a:extLst>
              <a:ext uri="{FF2B5EF4-FFF2-40B4-BE49-F238E27FC236}">
                <a16:creationId xmlns:a16="http://schemas.microsoft.com/office/drawing/2014/main" id="{81AF8FC2-7187-324C-8DC5-26E03B094E99}"/>
              </a:ext>
            </a:extLst>
          </p:cNvPr>
          <p:cNvSpPr/>
          <p:nvPr/>
        </p:nvSpPr>
        <p:spPr>
          <a:xfrm>
            <a:off x="98422" y="608266"/>
            <a:ext cx="5557008" cy="1600438"/>
          </a:xfrm>
          <a:prstGeom prst="rect">
            <a:avLst/>
          </a:prstGeom>
        </p:spPr>
        <p:txBody>
          <a:bodyPr wrap="square">
            <a:spAutoFit/>
          </a:bodyPr>
          <a:lstStyle/>
          <a:p>
            <a:r>
              <a:rPr lang="en-US" sz="1400" dirty="0">
                <a:solidFill>
                  <a:srgbClr val="0101FD"/>
                </a:solidFill>
                <a:latin typeface="Cascadia Code" panose="020B0509020204030204" pitchFamily="49" charset="0"/>
              </a:rPr>
              <a:t>public</a:t>
            </a:r>
            <a:r>
              <a:rPr lang="en-US" sz="1400" dirty="0">
                <a:latin typeface="Cascadia Code" panose="020B0509020204030204" pitchFamily="49" charset="0"/>
              </a:rPr>
              <a:t> </a:t>
            </a:r>
            <a:r>
              <a:rPr lang="en-US" sz="1400" dirty="0">
                <a:solidFill>
                  <a:srgbClr val="0101FD"/>
                </a:solidFill>
                <a:latin typeface="Cascadia Code" panose="020B0509020204030204" pitchFamily="49" charset="0"/>
              </a:rPr>
              <a:t>class</a:t>
            </a:r>
            <a:r>
              <a:rPr lang="en-US" sz="1400" dirty="0">
                <a:latin typeface="Cascadia Code" panose="020B0509020204030204" pitchFamily="49" charset="0"/>
              </a:rPr>
              <a:t> </a:t>
            </a:r>
            <a:r>
              <a:rPr lang="en-US" sz="1400" dirty="0">
                <a:solidFill>
                  <a:srgbClr val="007D9A"/>
                </a:solidFill>
                <a:latin typeface="Cascadia Code" panose="020B0509020204030204" pitchFamily="49" charset="0"/>
              </a:rPr>
              <a:t>Movie</a:t>
            </a:r>
            <a:r>
              <a:rPr lang="en-US" sz="1400" dirty="0">
                <a:latin typeface="Cascadia Code" panose="020B0509020204030204" pitchFamily="49" charset="0"/>
              </a:rPr>
              <a:t> { </a:t>
            </a:r>
          </a:p>
          <a:p>
            <a:r>
              <a:rPr lang="en-US" sz="1400" dirty="0">
                <a:solidFill>
                  <a:srgbClr val="0101FD"/>
                </a:solidFill>
                <a:latin typeface="Cascadia Code" panose="020B0509020204030204" pitchFamily="49" charset="0"/>
              </a:rPr>
              <a:t>    public</a:t>
            </a:r>
            <a:r>
              <a:rPr lang="en-US" sz="1400" dirty="0">
                <a:latin typeface="Cascadia Code" panose="020B0509020204030204" pitchFamily="49" charset="0"/>
              </a:rPr>
              <a:t> </a:t>
            </a:r>
            <a:r>
              <a:rPr lang="en-US" sz="1400" dirty="0">
                <a:solidFill>
                  <a:srgbClr val="0101FD"/>
                </a:solidFill>
                <a:latin typeface="Cascadia Code" panose="020B0509020204030204" pitchFamily="49" charset="0"/>
              </a:rPr>
              <a:t>int</a:t>
            </a:r>
            <a:r>
              <a:rPr lang="en-US" sz="1400" dirty="0">
                <a:latin typeface="Cascadia Code" panose="020B0509020204030204" pitchFamily="49" charset="0"/>
              </a:rPr>
              <a:t> ID { </a:t>
            </a:r>
            <a:r>
              <a:rPr lang="en-US" sz="1400" dirty="0">
                <a:solidFill>
                  <a:srgbClr val="0101FD"/>
                </a:solidFill>
                <a:latin typeface="Cascadia Code" panose="020B0509020204030204" pitchFamily="49" charset="0"/>
              </a:rPr>
              <a:t>get</a:t>
            </a:r>
            <a:r>
              <a:rPr lang="en-US" sz="1400" dirty="0">
                <a:latin typeface="Cascadia Code" panose="020B0509020204030204" pitchFamily="49" charset="0"/>
              </a:rPr>
              <a:t>; </a:t>
            </a:r>
            <a:r>
              <a:rPr lang="en-US" sz="1400" dirty="0">
                <a:solidFill>
                  <a:srgbClr val="0101FD"/>
                </a:solidFill>
                <a:latin typeface="Cascadia Code" panose="020B0509020204030204" pitchFamily="49" charset="0"/>
              </a:rPr>
              <a:t>set</a:t>
            </a:r>
            <a:r>
              <a:rPr lang="en-US" sz="1400" dirty="0">
                <a:latin typeface="Cascadia Code" panose="020B0509020204030204" pitchFamily="49" charset="0"/>
              </a:rPr>
              <a:t>; } </a:t>
            </a:r>
          </a:p>
          <a:p>
            <a:r>
              <a:rPr lang="en-US" sz="1400" dirty="0">
                <a:solidFill>
                  <a:srgbClr val="0101FD"/>
                </a:solidFill>
                <a:latin typeface="Cascadia Code" panose="020B0509020204030204" pitchFamily="49" charset="0"/>
              </a:rPr>
              <a:t>    public</a:t>
            </a:r>
            <a:r>
              <a:rPr lang="en-US" sz="1400" dirty="0">
                <a:latin typeface="Cascadia Code" panose="020B0509020204030204" pitchFamily="49" charset="0"/>
              </a:rPr>
              <a:t> </a:t>
            </a:r>
            <a:r>
              <a:rPr lang="en-US" sz="1400" dirty="0">
                <a:solidFill>
                  <a:srgbClr val="0101FD"/>
                </a:solidFill>
                <a:latin typeface="Cascadia Code" panose="020B0509020204030204" pitchFamily="49" charset="0"/>
              </a:rPr>
              <a:t>string</a:t>
            </a:r>
            <a:r>
              <a:rPr lang="en-US" sz="1400" dirty="0">
                <a:latin typeface="Cascadia Code" panose="020B0509020204030204" pitchFamily="49" charset="0"/>
              </a:rPr>
              <a:t> Title { </a:t>
            </a:r>
            <a:r>
              <a:rPr lang="en-US" sz="1400" dirty="0">
                <a:solidFill>
                  <a:srgbClr val="0101FD"/>
                </a:solidFill>
                <a:latin typeface="Cascadia Code" panose="020B0509020204030204" pitchFamily="49" charset="0"/>
              </a:rPr>
              <a:t>get</a:t>
            </a:r>
            <a:r>
              <a:rPr lang="en-US" sz="1400" dirty="0">
                <a:latin typeface="Cascadia Code" panose="020B0509020204030204" pitchFamily="49" charset="0"/>
              </a:rPr>
              <a:t>; </a:t>
            </a:r>
            <a:r>
              <a:rPr lang="en-US" sz="1400" dirty="0">
                <a:solidFill>
                  <a:srgbClr val="0101FD"/>
                </a:solidFill>
                <a:latin typeface="Cascadia Code" panose="020B0509020204030204" pitchFamily="49" charset="0"/>
              </a:rPr>
              <a:t>set</a:t>
            </a:r>
            <a:r>
              <a:rPr lang="en-US" sz="1400" dirty="0">
                <a:latin typeface="Cascadia Code" panose="020B0509020204030204" pitchFamily="49" charset="0"/>
              </a:rPr>
              <a:t>; }</a:t>
            </a:r>
          </a:p>
          <a:p>
            <a:r>
              <a:rPr lang="en-US" sz="1400" dirty="0">
                <a:solidFill>
                  <a:srgbClr val="0101FD"/>
                </a:solidFill>
                <a:latin typeface="Cascadia Code" panose="020B0509020204030204" pitchFamily="49" charset="0"/>
              </a:rPr>
              <a:t>    public</a:t>
            </a:r>
            <a:r>
              <a:rPr lang="en-US" sz="1400" dirty="0">
                <a:latin typeface="Cascadia Code" panose="020B0509020204030204" pitchFamily="49" charset="0"/>
              </a:rPr>
              <a:t> </a:t>
            </a:r>
            <a:r>
              <a:rPr lang="en-US" sz="1400" dirty="0">
                <a:solidFill>
                  <a:srgbClr val="0101FD"/>
                </a:solidFill>
                <a:latin typeface="Cascadia Code" panose="020B0509020204030204" pitchFamily="49" charset="0"/>
              </a:rPr>
              <a:t>DateTime</a:t>
            </a:r>
            <a:r>
              <a:rPr lang="en-US" sz="1400" dirty="0">
                <a:latin typeface="Cascadia Code" panose="020B0509020204030204" pitchFamily="49" charset="0"/>
              </a:rPr>
              <a:t> ReleaseDate { </a:t>
            </a:r>
            <a:r>
              <a:rPr lang="en-US" sz="1400" dirty="0">
                <a:solidFill>
                  <a:srgbClr val="0101FD"/>
                </a:solidFill>
                <a:latin typeface="Cascadia Code" panose="020B0509020204030204" pitchFamily="49" charset="0"/>
              </a:rPr>
              <a:t>get</a:t>
            </a:r>
            <a:r>
              <a:rPr lang="en-US" sz="1400" dirty="0">
                <a:latin typeface="Cascadia Code" panose="020B0509020204030204" pitchFamily="49" charset="0"/>
              </a:rPr>
              <a:t>; </a:t>
            </a:r>
            <a:r>
              <a:rPr lang="en-US" sz="1400" dirty="0">
                <a:solidFill>
                  <a:srgbClr val="0101FD"/>
                </a:solidFill>
                <a:latin typeface="Cascadia Code" panose="020B0509020204030204" pitchFamily="49" charset="0"/>
              </a:rPr>
              <a:t>set</a:t>
            </a:r>
            <a:r>
              <a:rPr lang="en-US" sz="1400" dirty="0">
                <a:latin typeface="Cascadia Code" panose="020B0509020204030204" pitchFamily="49" charset="0"/>
              </a:rPr>
              <a:t>; }     </a:t>
            </a:r>
          </a:p>
          <a:p>
            <a:r>
              <a:rPr lang="en-US" sz="1400" dirty="0">
                <a:solidFill>
                  <a:srgbClr val="0101FD"/>
                </a:solidFill>
                <a:latin typeface="Cascadia Code" panose="020B0509020204030204" pitchFamily="49" charset="0"/>
              </a:rPr>
              <a:t>    public</a:t>
            </a:r>
            <a:r>
              <a:rPr lang="en-US" sz="1400" dirty="0">
                <a:latin typeface="Cascadia Code" panose="020B0509020204030204" pitchFamily="49" charset="0"/>
              </a:rPr>
              <a:t> </a:t>
            </a:r>
            <a:r>
              <a:rPr lang="en-US" sz="1400" dirty="0">
                <a:solidFill>
                  <a:srgbClr val="0101FD"/>
                </a:solidFill>
                <a:latin typeface="Cascadia Code" panose="020B0509020204030204" pitchFamily="49" charset="0"/>
              </a:rPr>
              <a:t>string</a:t>
            </a:r>
            <a:r>
              <a:rPr lang="en-US" sz="1400" dirty="0">
                <a:latin typeface="Cascadia Code" panose="020B0509020204030204" pitchFamily="49" charset="0"/>
              </a:rPr>
              <a:t> Genre { </a:t>
            </a:r>
            <a:r>
              <a:rPr lang="en-US" sz="1400" dirty="0">
                <a:solidFill>
                  <a:srgbClr val="0101FD"/>
                </a:solidFill>
                <a:latin typeface="Cascadia Code" panose="020B0509020204030204" pitchFamily="49" charset="0"/>
              </a:rPr>
              <a:t>get</a:t>
            </a:r>
            <a:r>
              <a:rPr lang="en-US" sz="1400" dirty="0">
                <a:latin typeface="Cascadia Code" panose="020B0509020204030204" pitchFamily="49" charset="0"/>
              </a:rPr>
              <a:t>; </a:t>
            </a:r>
            <a:r>
              <a:rPr lang="en-US" sz="1400" dirty="0">
                <a:solidFill>
                  <a:srgbClr val="0101FD"/>
                </a:solidFill>
                <a:latin typeface="Cascadia Code" panose="020B0509020204030204" pitchFamily="49" charset="0"/>
              </a:rPr>
              <a:t>set</a:t>
            </a:r>
            <a:r>
              <a:rPr lang="en-US" sz="1400" dirty="0">
                <a:latin typeface="Cascadia Code" panose="020B0509020204030204" pitchFamily="49" charset="0"/>
              </a:rPr>
              <a:t>; } </a:t>
            </a:r>
          </a:p>
          <a:p>
            <a:r>
              <a:rPr lang="en-US" sz="1400" dirty="0">
                <a:solidFill>
                  <a:srgbClr val="0101FD"/>
                </a:solidFill>
                <a:latin typeface="Cascadia Code" panose="020B0509020204030204" pitchFamily="49" charset="0"/>
              </a:rPr>
              <a:t>    public</a:t>
            </a:r>
            <a:r>
              <a:rPr lang="en-US" sz="1400" dirty="0">
                <a:latin typeface="Cascadia Code" panose="020B0509020204030204" pitchFamily="49" charset="0"/>
              </a:rPr>
              <a:t> </a:t>
            </a:r>
            <a:r>
              <a:rPr lang="en-US" sz="1400" dirty="0">
                <a:solidFill>
                  <a:srgbClr val="0101FD"/>
                </a:solidFill>
                <a:latin typeface="Cascadia Code" panose="020B0509020204030204" pitchFamily="49" charset="0"/>
              </a:rPr>
              <a:t>decimal</a:t>
            </a:r>
            <a:r>
              <a:rPr lang="en-US" sz="1400" dirty="0">
                <a:latin typeface="Cascadia Code" panose="020B0509020204030204" pitchFamily="49" charset="0"/>
              </a:rPr>
              <a:t> Price { </a:t>
            </a:r>
            <a:r>
              <a:rPr lang="en-US" sz="1400" dirty="0">
                <a:solidFill>
                  <a:srgbClr val="0101FD"/>
                </a:solidFill>
                <a:latin typeface="Cascadia Code" panose="020B0509020204030204" pitchFamily="49" charset="0"/>
              </a:rPr>
              <a:t>get</a:t>
            </a:r>
            <a:r>
              <a:rPr lang="en-US" sz="1400" dirty="0">
                <a:latin typeface="Cascadia Code" panose="020B0509020204030204" pitchFamily="49" charset="0"/>
              </a:rPr>
              <a:t>; </a:t>
            </a:r>
            <a:r>
              <a:rPr lang="en-US" sz="1400" dirty="0">
                <a:solidFill>
                  <a:srgbClr val="0101FD"/>
                </a:solidFill>
                <a:latin typeface="Cascadia Code" panose="020B0509020204030204" pitchFamily="49" charset="0"/>
              </a:rPr>
              <a:t>set</a:t>
            </a:r>
            <a:r>
              <a:rPr lang="en-US" sz="1400" dirty="0">
                <a:latin typeface="Cascadia Code" panose="020B0509020204030204" pitchFamily="49" charset="0"/>
              </a:rPr>
              <a:t>; } </a:t>
            </a:r>
          </a:p>
          <a:p>
            <a:r>
              <a:rPr lang="en-US" sz="1400" dirty="0">
                <a:latin typeface="Cascadia Code" panose="020B0509020204030204" pitchFamily="49" charset="0"/>
              </a:rPr>
              <a:t>}</a:t>
            </a:r>
          </a:p>
        </p:txBody>
      </p:sp>
      <p:cxnSp>
        <p:nvCxnSpPr>
          <p:cNvPr id="21" name="Straight Connector 20">
            <a:extLst>
              <a:ext uri="{FF2B5EF4-FFF2-40B4-BE49-F238E27FC236}">
                <a16:creationId xmlns:a16="http://schemas.microsoft.com/office/drawing/2014/main" id="{66D4A349-A136-6547-AAAE-F9154ED3486F}"/>
              </a:ext>
            </a:extLst>
          </p:cNvPr>
          <p:cNvCxnSpPr>
            <a:cxnSpLocks/>
          </p:cNvCxnSpPr>
          <p:nvPr/>
        </p:nvCxnSpPr>
        <p:spPr>
          <a:xfrm>
            <a:off x="-17929" y="2230027"/>
            <a:ext cx="12592584" cy="0"/>
          </a:xfrm>
          <a:prstGeom prst="line">
            <a:avLst/>
          </a:prstGeom>
          <a:ln>
            <a:solidFill>
              <a:srgbClr val="00BCF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E2AF31-A331-EB44-95DC-F3EEC5E72FA1}"/>
              </a:ext>
            </a:extLst>
          </p:cNvPr>
          <p:cNvCxnSpPr>
            <a:cxnSpLocks/>
          </p:cNvCxnSpPr>
          <p:nvPr/>
        </p:nvCxnSpPr>
        <p:spPr>
          <a:xfrm>
            <a:off x="-17929" y="4869783"/>
            <a:ext cx="12494162" cy="0"/>
          </a:xfrm>
          <a:prstGeom prst="line">
            <a:avLst/>
          </a:prstGeom>
          <a:ln>
            <a:solidFill>
              <a:srgbClr val="00BCF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2F1C64C-9C27-974A-84E4-4E17F9EBF429}"/>
              </a:ext>
            </a:extLst>
          </p:cNvPr>
          <p:cNvSpPr txBox="1"/>
          <p:nvPr/>
        </p:nvSpPr>
        <p:spPr>
          <a:xfrm>
            <a:off x="-17929" y="12729"/>
            <a:ext cx="613774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ASP.NET MVC</a:t>
            </a:r>
          </a:p>
        </p:txBody>
      </p:sp>
      <p:sp>
        <p:nvSpPr>
          <p:cNvPr id="28" name="TextBox 27">
            <a:extLst>
              <a:ext uri="{FF2B5EF4-FFF2-40B4-BE49-F238E27FC236}">
                <a16:creationId xmlns:a16="http://schemas.microsoft.com/office/drawing/2014/main" id="{205AFAB9-737C-E14E-870D-38B55D0D424E}"/>
              </a:ext>
            </a:extLst>
          </p:cNvPr>
          <p:cNvSpPr txBox="1"/>
          <p:nvPr/>
        </p:nvSpPr>
        <p:spPr>
          <a:xfrm>
            <a:off x="6119815" y="-23391"/>
            <a:ext cx="631666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latin typeface="Segoe UI Semibold" panose="020B0502040204020203" pitchFamily="34" charset="0"/>
                <a:cs typeface="Segoe UI Semibold" panose="020B0502040204020203" pitchFamily="34" charset="0"/>
              </a:rPr>
              <a:t>Markdown &amp; Liquid</a:t>
            </a:r>
          </a:p>
        </p:txBody>
      </p:sp>
      <p:sp>
        <p:nvSpPr>
          <p:cNvPr id="29" name="TextBox 28">
            <a:extLst>
              <a:ext uri="{FF2B5EF4-FFF2-40B4-BE49-F238E27FC236}">
                <a16:creationId xmlns:a16="http://schemas.microsoft.com/office/drawing/2014/main" id="{054C2E33-F5C5-5841-AD05-C4866237CCAF}"/>
              </a:ext>
            </a:extLst>
          </p:cNvPr>
          <p:cNvSpPr txBox="1"/>
          <p:nvPr/>
        </p:nvSpPr>
        <p:spPr>
          <a:xfrm>
            <a:off x="5020741" y="528304"/>
            <a:ext cx="1098699" cy="572464"/>
          </a:xfrm>
          <a:prstGeom prst="rect">
            <a:avLst/>
          </a:prstGeom>
          <a:solidFill>
            <a:srgbClr val="505050"/>
          </a:solidFill>
        </p:spPr>
        <p:txBody>
          <a:bodyPr wrap="none" lIns="182880" tIns="146304" rIns="182880" bIns="146304" rtlCol="0">
            <a:spAutoFit/>
          </a:bodyPr>
          <a:lstStyle/>
          <a:p>
            <a:pPr>
              <a:lnSpc>
                <a:spcPct val="90000"/>
              </a:lnSpc>
              <a:spcAft>
                <a:spcPts val="600"/>
              </a:spcAft>
            </a:pPr>
            <a:r>
              <a:rPr lang="en-US" sz="2000" dirty="0">
                <a:solidFill>
                  <a:schemeClr val="bg1"/>
                </a:solidFill>
              </a:rPr>
              <a:t>Model</a:t>
            </a:r>
          </a:p>
        </p:txBody>
      </p:sp>
      <p:sp>
        <p:nvSpPr>
          <p:cNvPr id="30" name="TextBox 29">
            <a:extLst>
              <a:ext uri="{FF2B5EF4-FFF2-40B4-BE49-F238E27FC236}">
                <a16:creationId xmlns:a16="http://schemas.microsoft.com/office/drawing/2014/main" id="{3D24FA01-F9A9-6546-9185-CA6005C86829}"/>
              </a:ext>
            </a:extLst>
          </p:cNvPr>
          <p:cNvSpPr txBox="1"/>
          <p:nvPr/>
        </p:nvSpPr>
        <p:spPr>
          <a:xfrm>
            <a:off x="4050101" y="2241517"/>
            <a:ext cx="2068964" cy="572464"/>
          </a:xfrm>
          <a:prstGeom prst="rect">
            <a:avLst/>
          </a:prstGeom>
          <a:solidFill>
            <a:srgbClr val="505050"/>
          </a:solidFill>
        </p:spPr>
        <p:txBody>
          <a:bodyPr wrap="none" lIns="182880" tIns="146304" rIns="182880" bIns="146304" rtlCol="0">
            <a:spAutoFit/>
          </a:bodyPr>
          <a:lstStyle/>
          <a:p>
            <a:pPr>
              <a:lnSpc>
                <a:spcPct val="90000"/>
              </a:lnSpc>
              <a:spcAft>
                <a:spcPts val="600"/>
              </a:spcAft>
            </a:pPr>
            <a:r>
              <a:rPr lang="en-US" sz="2000" dirty="0">
                <a:solidFill>
                  <a:schemeClr val="bg1"/>
                </a:solidFill>
              </a:rPr>
              <a:t>Template Logic</a:t>
            </a:r>
          </a:p>
        </p:txBody>
      </p:sp>
      <p:sp>
        <p:nvSpPr>
          <p:cNvPr id="31" name="TextBox 30">
            <a:extLst>
              <a:ext uri="{FF2B5EF4-FFF2-40B4-BE49-F238E27FC236}">
                <a16:creationId xmlns:a16="http://schemas.microsoft.com/office/drawing/2014/main" id="{DBA2D402-E1C0-1C40-A0CD-EC61B42AFDFF}"/>
              </a:ext>
            </a:extLst>
          </p:cNvPr>
          <p:cNvSpPr txBox="1"/>
          <p:nvPr/>
        </p:nvSpPr>
        <p:spPr>
          <a:xfrm>
            <a:off x="4936809" y="4888297"/>
            <a:ext cx="1178849" cy="572464"/>
          </a:xfrm>
          <a:prstGeom prst="rect">
            <a:avLst/>
          </a:prstGeom>
          <a:solidFill>
            <a:srgbClr val="505050"/>
          </a:solidFill>
        </p:spPr>
        <p:txBody>
          <a:bodyPr wrap="none" lIns="182880" tIns="146304" rIns="182880" bIns="146304" rtlCol="0">
            <a:spAutoFit/>
          </a:bodyPr>
          <a:lstStyle/>
          <a:p>
            <a:pPr>
              <a:lnSpc>
                <a:spcPct val="90000"/>
              </a:lnSpc>
              <a:spcAft>
                <a:spcPts val="600"/>
              </a:spcAft>
            </a:pPr>
            <a:r>
              <a:rPr lang="en-US" sz="2000" dirty="0">
                <a:solidFill>
                  <a:schemeClr val="bg1"/>
                </a:solidFill>
              </a:rPr>
              <a:t>Output</a:t>
            </a:r>
          </a:p>
        </p:txBody>
      </p:sp>
      <p:cxnSp>
        <p:nvCxnSpPr>
          <p:cNvPr id="32" name="Straight Connector 31">
            <a:extLst>
              <a:ext uri="{FF2B5EF4-FFF2-40B4-BE49-F238E27FC236}">
                <a16:creationId xmlns:a16="http://schemas.microsoft.com/office/drawing/2014/main" id="{36647E73-0028-F342-BEFF-3DE0C41B894B}"/>
              </a:ext>
            </a:extLst>
          </p:cNvPr>
          <p:cNvCxnSpPr>
            <a:cxnSpLocks/>
          </p:cNvCxnSpPr>
          <p:nvPr/>
        </p:nvCxnSpPr>
        <p:spPr>
          <a:xfrm>
            <a:off x="-17929" y="525017"/>
            <a:ext cx="12592584" cy="0"/>
          </a:xfrm>
          <a:prstGeom prst="line">
            <a:avLst/>
          </a:prstGeom>
          <a:ln>
            <a:solidFill>
              <a:srgbClr val="00BCF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F9DDBB0-0220-9542-B3A1-AA81E552E48D}"/>
              </a:ext>
            </a:extLst>
          </p:cNvPr>
          <p:cNvCxnSpPr/>
          <p:nvPr/>
        </p:nvCxnSpPr>
        <p:spPr>
          <a:xfrm>
            <a:off x="6119065" y="-23391"/>
            <a:ext cx="0" cy="7017916"/>
          </a:xfrm>
          <a:prstGeom prst="line">
            <a:avLst/>
          </a:prstGeom>
          <a:ln>
            <a:solidFill>
              <a:srgbClr val="00BCF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61D213E-DAD2-0547-AE80-C3BAF9372C1D}"/>
              </a:ext>
            </a:extLst>
          </p:cNvPr>
          <p:cNvSpPr txBox="1"/>
          <p:nvPr/>
        </p:nvSpPr>
        <p:spPr>
          <a:xfrm>
            <a:off x="1413795" y="6309690"/>
            <a:ext cx="3274294" cy="683264"/>
          </a:xfrm>
          <a:prstGeom prst="rect">
            <a:avLst/>
          </a:prstGeom>
          <a:solidFill>
            <a:srgbClr val="0078D4"/>
          </a:solidFill>
        </p:spPr>
        <p:txBody>
          <a:bodyPr wrap="none" lIns="91440" tIns="146304" rIns="91440" bIns="146304" rtlCol="0">
            <a:spAutoFit/>
          </a:bodyPr>
          <a:lstStyle/>
          <a:p>
            <a:pPr>
              <a:lnSpc>
                <a:spcPct val="90000"/>
              </a:lnSpc>
              <a:spcAft>
                <a:spcPts val="600"/>
              </a:spcAft>
            </a:pPr>
            <a:r>
              <a:rPr lang="en-US" sz="2800" dirty="0">
                <a:solidFill>
                  <a:schemeClr val="bg1"/>
                </a:solidFill>
              </a:rPr>
              <a:t>Runs Every Request</a:t>
            </a:r>
          </a:p>
        </p:txBody>
      </p:sp>
      <p:sp>
        <p:nvSpPr>
          <p:cNvPr id="24" name="TextBox 23">
            <a:extLst>
              <a:ext uri="{FF2B5EF4-FFF2-40B4-BE49-F238E27FC236}">
                <a16:creationId xmlns:a16="http://schemas.microsoft.com/office/drawing/2014/main" id="{01BDACDE-2233-D840-BB02-ABC0BBAD1032}"/>
              </a:ext>
            </a:extLst>
          </p:cNvPr>
          <p:cNvSpPr txBox="1"/>
          <p:nvPr/>
        </p:nvSpPr>
        <p:spPr>
          <a:xfrm>
            <a:off x="7813642" y="6309690"/>
            <a:ext cx="2929007" cy="683264"/>
          </a:xfrm>
          <a:prstGeom prst="rect">
            <a:avLst/>
          </a:prstGeom>
          <a:solidFill>
            <a:srgbClr val="0078D4"/>
          </a:solidFill>
        </p:spPr>
        <p:txBody>
          <a:bodyPr wrap="none" lIns="91440" tIns="146304" rIns="91440" bIns="146304" rtlCol="0">
            <a:spAutoFit/>
          </a:bodyPr>
          <a:lstStyle/>
          <a:p>
            <a:pPr>
              <a:lnSpc>
                <a:spcPct val="90000"/>
              </a:lnSpc>
              <a:spcAft>
                <a:spcPts val="600"/>
              </a:spcAft>
            </a:pPr>
            <a:r>
              <a:rPr lang="en-US" sz="2800" dirty="0">
                <a:solidFill>
                  <a:schemeClr val="bg1"/>
                </a:solidFill>
              </a:rPr>
              <a:t>Runs 1x per Build</a:t>
            </a:r>
          </a:p>
        </p:txBody>
      </p:sp>
    </p:spTree>
    <p:extLst>
      <p:ext uri="{BB962C8B-B14F-4D97-AF65-F5344CB8AC3E}">
        <p14:creationId xmlns:p14="http://schemas.microsoft.com/office/powerpoint/2010/main" val="77622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421A46-1339-CD48-99A0-7714741EAE21}"/>
              </a:ext>
            </a:extLst>
          </p:cNvPr>
          <p:cNvSpPr>
            <a:spLocks noGrp="1"/>
          </p:cNvSpPr>
          <p:nvPr>
            <p:ph type="title"/>
          </p:nvPr>
        </p:nvSpPr>
        <p:spPr>
          <a:xfrm>
            <a:off x="137370" y="361667"/>
            <a:ext cx="11561710" cy="754061"/>
          </a:xfrm>
        </p:spPr>
        <p:txBody>
          <a:bodyPr/>
          <a:lstStyle/>
          <a:p>
            <a:r>
              <a:rPr lang="en-US" dirty="0"/>
              <a:t>GitHub and Build</a:t>
            </a:r>
          </a:p>
        </p:txBody>
      </p:sp>
      <p:pic>
        <p:nvPicPr>
          <p:cNvPr id="11" name="Graphic 10">
            <a:extLst>
              <a:ext uri="{FF2B5EF4-FFF2-40B4-BE49-F238E27FC236}">
                <a16:creationId xmlns:a16="http://schemas.microsoft.com/office/drawing/2014/main" id="{78038A9A-1FF9-8D43-919A-A498F87DFAC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2372" t="28743" r="35402" b="29231"/>
          <a:stretch/>
        </p:blipFill>
        <p:spPr>
          <a:xfrm>
            <a:off x="5768244" y="1370414"/>
            <a:ext cx="899987" cy="905986"/>
          </a:xfrm>
          <a:prstGeom prst="rect">
            <a:avLst/>
          </a:prstGeom>
        </p:spPr>
      </p:pic>
      <p:pic>
        <p:nvPicPr>
          <p:cNvPr id="15" name="Graphic 14">
            <a:extLst>
              <a:ext uri="{FF2B5EF4-FFF2-40B4-BE49-F238E27FC236}">
                <a16:creationId xmlns:a16="http://schemas.microsoft.com/office/drawing/2014/main" id="{CC95BE59-3709-7D48-85A8-D79B171E9567}"/>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6517" t="24841" r="29174" b="24317"/>
          <a:stretch/>
        </p:blipFill>
        <p:spPr>
          <a:xfrm>
            <a:off x="11203380" y="2583748"/>
            <a:ext cx="654277" cy="579511"/>
          </a:xfrm>
          <a:prstGeom prst="rect">
            <a:avLst/>
          </a:prstGeom>
        </p:spPr>
      </p:pic>
      <p:pic>
        <p:nvPicPr>
          <p:cNvPr id="21" name="Graphic 20">
            <a:extLst>
              <a:ext uri="{FF2B5EF4-FFF2-40B4-BE49-F238E27FC236}">
                <a16:creationId xmlns:a16="http://schemas.microsoft.com/office/drawing/2014/main" id="{ECCCBB2A-0F26-644A-A2F5-0D80FE3890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214916" y="1463121"/>
            <a:ext cx="488284" cy="504034"/>
          </a:xfrm>
          <a:prstGeom prst="rect">
            <a:avLst/>
          </a:prstGeom>
        </p:spPr>
      </p:pic>
      <p:sp>
        <p:nvSpPr>
          <p:cNvPr id="26" name="TextBox 25">
            <a:extLst>
              <a:ext uri="{FF2B5EF4-FFF2-40B4-BE49-F238E27FC236}">
                <a16:creationId xmlns:a16="http://schemas.microsoft.com/office/drawing/2014/main" id="{4890830B-9381-3F45-AF08-E6E19ACA5FF3}"/>
              </a:ext>
            </a:extLst>
          </p:cNvPr>
          <p:cNvSpPr txBox="1"/>
          <p:nvPr/>
        </p:nvSpPr>
        <p:spPr>
          <a:xfrm>
            <a:off x="224045" y="3981738"/>
            <a:ext cx="4321669" cy="2221874"/>
          </a:xfrm>
          <a:prstGeom prst="rect">
            <a:avLst/>
          </a:prstGeom>
          <a:noFill/>
        </p:spPr>
        <p:txBody>
          <a:bodyPr wrap="square" lIns="186521" tIns="149217" rIns="186521" bIns="149217" rtlCol="0">
            <a:spAutoFit/>
          </a:bodyPr>
          <a:lstStyle/>
          <a:p>
            <a:pPr>
              <a:lnSpc>
                <a:spcPct val="90000"/>
              </a:lnSpc>
              <a:spcAft>
                <a:spcPts val="612"/>
              </a:spcAft>
            </a:pPr>
            <a:r>
              <a:rPr lang="en-US" sz="1873" b="1" dirty="0">
                <a:gradFill>
                  <a:gsLst>
                    <a:gs pos="2917">
                      <a:srgbClr val="282828"/>
                    </a:gs>
                    <a:gs pos="30000">
                      <a:srgbClr val="282828"/>
                    </a:gs>
                  </a:gsLst>
                  <a:lin ang="5400000" scaled="0"/>
                </a:gradFill>
                <a:latin typeface="Segoe UI"/>
                <a:cs typeface="Segoe UI"/>
              </a:rPr>
              <a:t>URLs map to markdown file paths</a:t>
            </a:r>
            <a:endParaRPr lang="en-US" b="1" dirty="0">
              <a:gradFill>
                <a:gsLst>
                  <a:gs pos="2917">
                    <a:srgbClr val="282828"/>
                  </a:gs>
                  <a:gs pos="30000">
                    <a:srgbClr val="282828"/>
                  </a:gs>
                </a:gsLst>
                <a:lin ang="5400000" scaled="0"/>
              </a:gradFill>
              <a:latin typeface="Segoe UI"/>
            </a:endParaRPr>
          </a:p>
          <a:p>
            <a:pPr defTabSz="932597">
              <a:lnSpc>
                <a:spcPct val="90000"/>
              </a:lnSpc>
              <a:spcAft>
                <a:spcPts val="612"/>
              </a:spcAft>
              <a:defRPr/>
            </a:pPr>
            <a:endParaRPr lang="en-US" sz="1873" b="1" dirty="0">
              <a:gradFill>
                <a:gsLst>
                  <a:gs pos="2917">
                    <a:srgbClr val="282828"/>
                  </a:gs>
                  <a:gs pos="30000">
                    <a:srgbClr val="282828"/>
                  </a:gs>
                </a:gsLst>
                <a:lin ang="5400000" scaled="0"/>
              </a:gradFill>
              <a:latin typeface="Segoe UI"/>
            </a:endParaRPr>
          </a:p>
          <a:p>
            <a:pPr defTabSz="932597">
              <a:lnSpc>
                <a:spcPct val="90000"/>
              </a:lnSpc>
              <a:spcAft>
                <a:spcPts val="612"/>
              </a:spcAft>
              <a:defRPr/>
            </a:pPr>
            <a:r>
              <a:rPr lang="en-US" b="1" dirty="0">
                <a:gradFill>
                  <a:gsLst>
                    <a:gs pos="2917">
                      <a:srgbClr val="282828"/>
                    </a:gs>
                    <a:gs pos="30000">
                      <a:srgbClr val="282828"/>
                    </a:gs>
                  </a:gsLst>
                  <a:lin ang="5400000" scaled="0"/>
                </a:gradFill>
                <a:latin typeface="Segoe UI"/>
              </a:rPr>
              <a:t>Branches</a:t>
            </a:r>
            <a:r>
              <a:rPr lang="en-US" dirty="0">
                <a:gradFill>
                  <a:gsLst>
                    <a:gs pos="2917">
                      <a:srgbClr val="282828"/>
                    </a:gs>
                    <a:gs pos="30000">
                      <a:srgbClr val="282828"/>
                    </a:gs>
                  </a:gsLst>
                  <a:lin ang="5400000" scaled="0"/>
                </a:gradFill>
                <a:latin typeface="Segoe UI"/>
              </a:rPr>
              <a:t>:</a:t>
            </a:r>
          </a:p>
          <a:p>
            <a:pPr marL="349724" indent="-349724" defTabSz="932597">
              <a:lnSpc>
                <a:spcPct val="90000"/>
              </a:lnSpc>
              <a:spcAft>
                <a:spcPts val="612"/>
              </a:spcAft>
              <a:buFont typeface="Arial" panose="020B0604020202020204" pitchFamily="34" charset="0"/>
              <a:buChar char="•"/>
              <a:defRPr/>
            </a:pPr>
            <a:r>
              <a:rPr lang="en-US" b="1" dirty="0">
                <a:gradFill>
                  <a:gsLst>
                    <a:gs pos="2917">
                      <a:srgbClr val="282828"/>
                    </a:gs>
                    <a:gs pos="30000">
                      <a:srgbClr val="282828"/>
                    </a:gs>
                  </a:gsLst>
                  <a:lin ang="5400000" scaled="0"/>
                </a:gradFill>
                <a:latin typeface="Segoe UI"/>
              </a:rPr>
              <a:t>live</a:t>
            </a:r>
            <a:r>
              <a:rPr lang="en-US" dirty="0">
                <a:gradFill>
                  <a:gsLst>
                    <a:gs pos="2917">
                      <a:srgbClr val="282828"/>
                    </a:gs>
                    <a:gs pos="30000">
                      <a:srgbClr val="282828"/>
                    </a:gs>
                  </a:gsLst>
                  <a:lin ang="5400000" scaled="0"/>
                </a:gradFill>
                <a:latin typeface="Segoe UI"/>
              </a:rPr>
              <a:t>: docs.microsoft.com</a:t>
            </a:r>
          </a:p>
          <a:p>
            <a:pPr marL="349724" indent="-349724" defTabSz="932597">
              <a:lnSpc>
                <a:spcPct val="90000"/>
              </a:lnSpc>
              <a:spcAft>
                <a:spcPts val="612"/>
              </a:spcAft>
              <a:buFont typeface="Arial" panose="020B0604020202020204" pitchFamily="34" charset="0"/>
              <a:buChar char="•"/>
              <a:defRPr/>
            </a:pPr>
            <a:r>
              <a:rPr lang="en-US" b="1" dirty="0">
                <a:gradFill>
                  <a:gsLst>
                    <a:gs pos="2917">
                      <a:srgbClr val="282828"/>
                    </a:gs>
                    <a:gs pos="30000">
                      <a:srgbClr val="282828"/>
                    </a:gs>
                  </a:gsLst>
                  <a:lin ang="5400000" scaled="0"/>
                </a:gradFill>
                <a:latin typeface="Segoe UI"/>
              </a:rPr>
              <a:t>master</a:t>
            </a:r>
            <a:r>
              <a:rPr lang="en-US" dirty="0">
                <a:gradFill>
                  <a:gsLst>
                    <a:gs pos="2917">
                      <a:srgbClr val="282828"/>
                    </a:gs>
                    <a:gs pos="30000">
                      <a:srgbClr val="282828"/>
                    </a:gs>
                  </a:gsLst>
                  <a:lin ang="5400000" scaled="0"/>
                </a:gradFill>
                <a:latin typeface="Segoe UI"/>
              </a:rPr>
              <a:t>: </a:t>
            </a:r>
            <a:r>
              <a:rPr lang="en-US" dirty="0" err="1">
                <a:gradFill>
                  <a:gsLst>
                    <a:gs pos="2917">
                      <a:srgbClr val="282828"/>
                    </a:gs>
                    <a:gs pos="30000">
                      <a:srgbClr val="282828"/>
                    </a:gs>
                  </a:gsLst>
                  <a:lin ang="5400000" scaled="0"/>
                </a:gradFill>
                <a:latin typeface="Segoe UI"/>
              </a:rPr>
              <a:t>review.docs.microsoft.com</a:t>
            </a:r>
            <a:endParaRPr lang="en-US" dirty="0">
              <a:gradFill>
                <a:gsLst>
                  <a:gs pos="2917">
                    <a:srgbClr val="282828"/>
                  </a:gs>
                  <a:gs pos="30000">
                    <a:srgbClr val="282828"/>
                  </a:gs>
                </a:gsLst>
                <a:lin ang="5400000" scaled="0"/>
              </a:gradFill>
              <a:latin typeface="Segoe UI"/>
            </a:endParaRPr>
          </a:p>
          <a:p>
            <a:pPr marL="349724" indent="-349724" defTabSz="932597">
              <a:lnSpc>
                <a:spcPct val="90000"/>
              </a:lnSpc>
              <a:spcAft>
                <a:spcPts val="612"/>
              </a:spcAft>
              <a:buFont typeface="Arial" panose="020B0604020202020204" pitchFamily="34" charset="0"/>
              <a:buChar char="•"/>
              <a:defRPr/>
            </a:pPr>
            <a:r>
              <a:rPr lang="en-US" b="1" dirty="0" err="1">
                <a:gradFill>
                  <a:gsLst>
                    <a:gs pos="2917">
                      <a:srgbClr val="282828"/>
                    </a:gs>
                    <a:gs pos="30000">
                      <a:srgbClr val="282828"/>
                    </a:gs>
                  </a:gsLst>
                  <a:lin ang="5400000" scaled="0"/>
                </a:gradFill>
                <a:latin typeface="Segoe UI"/>
              </a:rPr>
              <a:t>mybranch</a:t>
            </a:r>
            <a:r>
              <a:rPr lang="en-US" dirty="0">
                <a:gradFill>
                  <a:gsLst>
                    <a:gs pos="2917">
                      <a:srgbClr val="282828"/>
                    </a:gs>
                    <a:gs pos="30000">
                      <a:srgbClr val="282828"/>
                    </a:gs>
                  </a:gsLst>
                  <a:lin ang="5400000" scaled="0"/>
                </a:gradFill>
                <a:latin typeface="Segoe UI"/>
              </a:rPr>
              <a:t>: ?branch=</a:t>
            </a:r>
            <a:r>
              <a:rPr lang="en-US" dirty="0" err="1">
                <a:gradFill>
                  <a:gsLst>
                    <a:gs pos="2917">
                      <a:srgbClr val="282828"/>
                    </a:gs>
                    <a:gs pos="30000">
                      <a:srgbClr val="282828"/>
                    </a:gs>
                  </a:gsLst>
                  <a:lin ang="5400000" scaled="0"/>
                </a:gradFill>
                <a:latin typeface="Segoe UI"/>
              </a:rPr>
              <a:t>mybranch</a:t>
            </a:r>
            <a:endParaRPr lang="en-US" dirty="0">
              <a:gradFill>
                <a:gsLst>
                  <a:gs pos="2917">
                    <a:srgbClr val="282828"/>
                  </a:gs>
                  <a:gs pos="30000">
                    <a:srgbClr val="282828"/>
                  </a:gs>
                </a:gsLst>
                <a:lin ang="5400000" scaled="0"/>
              </a:gradFill>
              <a:latin typeface="Segoe UI"/>
            </a:endParaRPr>
          </a:p>
        </p:txBody>
      </p:sp>
      <p:pic>
        <p:nvPicPr>
          <p:cNvPr id="32" name="Graphic 31">
            <a:extLst>
              <a:ext uri="{FF2B5EF4-FFF2-40B4-BE49-F238E27FC236}">
                <a16:creationId xmlns:a16="http://schemas.microsoft.com/office/drawing/2014/main" id="{0F9D0E72-C652-7247-9F33-CB2490C907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18646" y="2687595"/>
            <a:ext cx="371817" cy="371817"/>
          </a:xfrm>
          <a:prstGeom prst="rect">
            <a:avLst/>
          </a:prstGeom>
        </p:spPr>
      </p:pic>
      <p:sp>
        <p:nvSpPr>
          <p:cNvPr id="40" name="TextBox 39">
            <a:extLst>
              <a:ext uri="{FF2B5EF4-FFF2-40B4-BE49-F238E27FC236}">
                <a16:creationId xmlns:a16="http://schemas.microsoft.com/office/drawing/2014/main" id="{6BC3C8AB-1199-4140-B877-7299503658E3}"/>
              </a:ext>
            </a:extLst>
          </p:cNvPr>
          <p:cNvSpPr txBox="1"/>
          <p:nvPr/>
        </p:nvSpPr>
        <p:spPr>
          <a:xfrm>
            <a:off x="137370" y="2093722"/>
            <a:ext cx="2248976" cy="97702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224" b="1" dirty="0">
                <a:gradFill>
                  <a:gsLst>
                    <a:gs pos="2917">
                      <a:srgbClr val="282828"/>
                    </a:gs>
                    <a:gs pos="30000">
                      <a:srgbClr val="282828"/>
                    </a:gs>
                  </a:gsLst>
                  <a:lin ang="5400000" scaled="0"/>
                </a:gradFill>
                <a:latin typeface="Segoe UI"/>
              </a:rPr>
              <a:t>Fork</a:t>
            </a:r>
            <a:r>
              <a:rPr lang="en-US" sz="1224" dirty="0">
                <a:gradFill>
                  <a:gsLst>
                    <a:gs pos="2917">
                      <a:srgbClr val="282828"/>
                    </a:gs>
                    <a:gs pos="30000">
                      <a:srgbClr val="282828"/>
                    </a:gs>
                  </a:gsLst>
                  <a:lin ang="5400000" scaled="0"/>
                </a:gradFill>
                <a:latin typeface="Segoe UI"/>
              </a:rPr>
              <a:t>: </a:t>
            </a:r>
            <a:r>
              <a:rPr lang="en-US" sz="1224" dirty="0" err="1">
                <a:gradFill>
                  <a:gsLst>
                    <a:gs pos="2917">
                      <a:srgbClr val="282828"/>
                    </a:gs>
                    <a:gs pos="30000">
                      <a:srgbClr val="282828"/>
                    </a:gs>
                  </a:gsLst>
                  <a:lin ang="5400000" scaled="0"/>
                </a:gradFill>
                <a:latin typeface="Segoe UI"/>
              </a:rPr>
              <a:t>thedanfernandez</a:t>
            </a:r>
            <a:r>
              <a:rPr lang="en-US" sz="1224" dirty="0">
                <a:gradFill>
                  <a:gsLst>
                    <a:gs pos="2917">
                      <a:srgbClr val="282828"/>
                    </a:gs>
                    <a:gs pos="30000">
                      <a:srgbClr val="282828"/>
                    </a:gs>
                  </a:gsLst>
                  <a:lin ang="5400000" scaled="0"/>
                </a:gradFill>
                <a:latin typeface="Segoe UI"/>
              </a:rPr>
              <a:t>/</a:t>
            </a:r>
          </a:p>
          <a:p>
            <a:pPr defTabSz="932597">
              <a:lnSpc>
                <a:spcPct val="90000"/>
              </a:lnSpc>
              <a:spcAft>
                <a:spcPts val="612"/>
              </a:spcAft>
              <a:defRPr/>
            </a:pPr>
            <a:r>
              <a:rPr lang="en-US" sz="1224" dirty="0" err="1">
                <a:gradFill>
                  <a:gsLst>
                    <a:gs pos="2917">
                      <a:srgbClr val="282828"/>
                    </a:gs>
                    <a:gs pos="30000">
                      <a:srgbClr val="282828"/>
                    </a:gs>
                  </a:gsLst>
                  <a:lin ang="5400000" scaled="0"/>
                </a:gradFill>
                <a:latin typeface="Segoe UI"/>
              </a:rPr>
              <a:t>MicrosoftDocs</a:t>
            </a:r>
            <a:r>
              <a:rPr lang="en-US" sz="1224" dirty="0">
                <a:gradFill>
                  <a:gsLst>
                    <a:gs pos="2917">
                      <a:srgbClr val="282828"/>
                    </a:gs>
                    <a:gs pos="30000">
                      <a:srgbClr val="282828"/>
                    </a:gs>
                  </a:gsLst>
                  <a:lin ang="5400000" scaled="0"/>
                </a:gradFill>
                <a:latin typeface="Segoe UI"/>
              </a:rPr>
              <a:t>/azure-docs</a:t>
            </a:r>
          </a:p>
          <a:p>
            <a:pPr defTabSz="932597">
              <a:lnSpc>
                <a:spcPct val="90000"/>
              </a:lnSpc>
              <a:spcAft>
                <a:spcPts val="612"/>
              </a:spcAft>
              <a:defRPr/>
            </a:pPr>
            <a:endParaRPr lang="en-US" sz="1224" dirty="0">
              <a:gradFill>
                <a:gsLst>
                  <a:gs pos="2917">
                    <a:srgbClr val="282828"/>
                  </a:gs>
                  <a:gs pos="30000">
                    <a:srgbClr val="282828"/>
                  </a:gs>
                </a:gsLst>
                <a:lin ang="5400000" scaled="0"/>
              </a:gradFill>
              <a:latin typeface="Segoe UI"/>
            </a:endParaRPr>
          </a:p>
        </p:txBody>
      </p:sp>
      <p:sp>
        <p:nvSpPr>
          <p:cNvPr id="41" name="Rectangle 40">
            <a:extLst>
              <a:ext uri="{FF2B5EF4-FFF2-40B4-BE49-F238E27FC236}">
                <a16:creationId xmlns:a16="http://schemas.microsoft.com/office/drawing/2014/main" id="{322C3BC3-DFAE-4B4A-AA25-2993468772F5}"/>
              </a:ext>
            </a:extLst>
          </p:cNvPr>
          <p:cNvSpPr/>
          <p:nvPr/>
        </p:nvSpPr>
        <p:spPr bwMode="auto">
          <a:xfrm>
            <a:off x="267361" y="2157229"/>
            <a:ext cx="1956593" cy="1371543"/>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AEBD3B33-C739-724D-8B48-A7440BBEF44C}"/>
              </a:ext>
            </a:extLst>
          </p:cNvPr>
          <p:cNvSpPr txBox="1"/>
          <p:nvPr/>
        </p:nvSpPr>
        <p:spPr>
          <a:xfrm>
            <a:off x="2459130" y="2080327"/>
            <a:ext cx="2248976" cy="718839"/>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224" dirty="0" err="1">
                <a:gradFill>
                  <a:gsLst>
                    <a:gs pos="2917">
                      <a:srgbClr val="282828"/>
                    </a:gs>
                    <a:gs pos="30000">
                      <a:srgbClr val="282828"/>
                    </a:gs>
                  </a:gsLst>
                  <a:lin ang="5400000" scaled="0"/>
                </a:gradFill>
                <a:latin typeface="Segoe UI"/>
              </a:rPr>
              <a:t>MicrosoftDocs</a:t>
            </a:r>
            <a:r>
              <a:rPr lang="en-US" sz="1224" dirty="0">
                <a:gradFill>
                  <a:gsLst>
                    <a:gs pos="2917">
                      <a:srgbClr val="282828"/>
                    </a:gs>
                    <a:gs pos="30000">
                      <a:srgbClr val="282828"/>
                    </a:gs>
                  </a:gsLst>
                  <a:lin ang="5400000" scaled="0"/>
                </a:gradFill>
                <a:latin typeface="Segoe UI"/>
              </a:rPr>
              <a:t>/azure-docs</a:t>
            </a:r>
          </a:p>
          <a:p>
            <a:pPr defTabSz="932597">
              <a:lnSpc>
                <a:spcPct val="90000"/>
              </a:lnSpc>
              <a:spcAft>
                <a:spcPts val="612"/>
              </a:spcAft>
              <a:defRPr/>
            </a:pPr>
            <a:endParaRPr lang="en-US" sz="1224" dirty="0">
              <a:gradFill>
                <a:gsLst>
                  <a:gs pos="2917">
                    <a:srgbClr val="282828"/>
                  </a:gs>
                  <a:gs pos="30000">
                    <a:srgbClr val="282828"/>
                  </a:gs>
                </a:gsLst>
                <a:lin ang="5400000" scaled="0"/>
              </a:gradFill>
              <a:latin typeface="Segoe UI"/>
            </a:endParaRPr>
          </a:p>
        </p:txBody>
      </p:sp>
      <p:sp>
        <p:nvSpPr>
          <p:cNvPr id="49" name="Rectangle 48">
            <a:extLst>
              <a:ext uri="{FF2B5EF4-FFF2-40B4-BE49-F238E27FC236}">
                <a16:creationId xmlns:a16="http://schemas.microsoft.com/office/drawing/2014/main" id="{38EA368F-E089-3741-BD3F-EB8F49DF1E59}"/>
              </a:ext>
            </a:extLst>
          </p:cNvPr>
          <p:cNvSpPr/>
          <p:nvPr/>
        </p:nvSpPr>
        <p:spPr bwMode="auto">
          <a:xfrm>
            <a:off x="2589121" y="2143835"/>
            <a:ext cx="1956593" cy="1371543"/>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9" name="Graphic 18">
            <a:extLst>
              <a:ext uri="{FF2B5EF4-FFF2-40B4-BE49-F238E27FC236}">
                <a16:creationId xmlns:a16="http://schemas.microsoft.com/office/drawing/2014/main" id="{95D0F0E5-9CCC-FB4F-B5F2-A9D6B4E5E4D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93208" y="2796752"/>
            <a:ext cx="363570" cy="484761"/>
          </a:xfrm>
          <a:prstGeom prst="rect">
            <a:avLst/>
          </a:prstGeom>
        </p:spPr>
      </p:pic>
      <p:sp>
        <p:nvSpPr>
          <p:cNvPr id="53" name="TextBox 52">
            <a:extLst>
              <a:ext uri="{FF2B5EF4-FFF2-40B4-BE49-F238E27FC236}">
                <a16:creationId xmlns:a16="http://schemas.microsoft.com/office/drawing/2014/main" id="{7968545C-F8A4-6F46-B634-F8581A261ABD}"/>
              </a:ext>
            </a:extLst>
          </p:cNvPr>
          <p:cNvSpPr txBox="1"/>
          <p:nvPr/>
        </p:nvSpPr>
        <p:spPr>
          <a:xfrm>
            <a:off x="2659636" y="2886941"/>
            <a:ext cx="641540" cy="445417"/>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1020" dirty="0">
                <a:solidFill>
                  <a:srgbClr val="0078D4"/>
                </a:solidFill>
                <a:latin typeface="Segoe UI Semibold"/>
              </a:rPr>
              <a:t>YML</a:t>
            </a:r>
          </a:p>
        </p:txBody>
      </p:sp>
      <p:sp>
        <p:nvSpPr>
          <p:cNvPr id="34" name="TextBox 33">
            <a:extLst>
              <a:ext uri="{FF2B5EF4-FFF2-40B4-BE49-F238E27FC236}">
                <a16:creationId xmlns:a16="http://schemas.microsoft.com/office/drawing/2014/main" id="{FC9C57E6-39F7-DB41-9EB9-C2E2EF55BD7B}"/>
              </a:ext>
            </a:extLst>
          </p:cNvPr>
          <p:cNvSpPr txBox="1"/>
          <p:nvPr/>
        </p:nvSpPr>
        <p:spPr>
          <a:xfrm>
            <a:off x="3087768" y="2884947"/>
            <a:ext cx="590859" cy="442604"/>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1020" dirty="0">
                <a:solidFill>
                  <a:srgbClr val="0078D4"/>
                </a:solidFill>
                <a:latin typeface="Segoe UI Semibold"/>
              </a:rPr>
              <a:t>MD</a:t>
            </a:r>
          </a:p>
        </p:txBody>
      </p:sp>
      <p:sp>
        <p:nvSpPr>
          <p:cNvPr id="55" name="Rectangle 54">
            <a:extLst>
              <a:ext uri="{FF2B5EF4-FFF2-40B4-BE49-F238E27FC236}">
                <a16:creationId xmlns:a16="http://schemas.microsoft.com/office/drawing/2014/main" id="{B780C85A-9CA3-1C43-A432-FEC9C60F4D98}"/>
              </a:ext>
            </a:extLst>
          </p:cNvPr>
          <p:cNvSpPr/>
          <p:nvPr/>
        </p:nvSpPr>
        <p:spPr>
          <a:xfrm>
            <a:off x="7114883" y="2700857"/>
            <a:ext cx="2228716" cy="350330"/>
          </a:xfrm>
          <a:prstGeom prst="rect">
            <a:avLst/>
          </a:prstGeom>
        </p:spPr>
        <p:txBody>
          <a:bodyPr wrap="none">
            <a:spAutoFit/>
          </a:bodyPr>
          <a:lstStyle/>
          <a:p>
            <a:pPr defTabSz="932597">
              <a:defRPr/>
            </a:pPr>
            <a:r>
              <a:rPr lang="en-US" sz="1632" b="1" dirty="0" err="1">
                <a:solidFill>
                  <a:srgbClr val="0070C0"/>
                </a:solidFill>
                <a:latin typeface="Courier New" panose="02070309020205020404" pitchFamily="49" charset="0"/>
                <a:cs typeface="Courier New" panose="02070309020205020404" pitchFamily="49" charset="0"/>
              </a:rPr>
              <a:t>docfx</a:t>
            </a:r>
            <a:r>
              <a:rPr lang="en-US" sz="1632" b="1" dirty="0">
                <a:solidFill>
                  <a:srgbClr val="0070C0"/>
                </a:solidFill>
                <a:latin typeface="Courier New" panose="02070309020205020404" pitchFamily="49" charset="0"/>
                <a:cs typeface="Courier New" panose="02070309020205020404" pitchFamily="49" charset="0"/>
              </a:rPr>
              <a:t> </a:t>
            </a:r>
            <a:r>
              <a:rPr lang="en-US" sz="1632" b="1" dirty="0" err="1">
                <a:solidFill>
                  <a:srgbClr val="0070C0"/>
                </a:solidFill>
                <a:latin typeface="Courier New" panose="02070309020205020404" pitchFamily="49" charset="0"/>
                <a:cs typeface="Courier New" panose="02070309020205020404" pitchFamily="49" charset="0"/>
              </a:rPr>
              <a:t>docfx.json</a:t>
            </a:r>
            <a:endParaRPr lang="en-US" sz="1632" b="1" dirty="0">
              <a:solidFill>
                <a:srgbClr val="0070C0"/>
              </a:solidFill>
              <a:latin typeface="Courier New" panose="02070309020205020404" pitchFamily="49" charset="0"/>
              <a:cs typeface="Courier New" panose="02070309020205020404" pitchFamily="49" charset="0"/>
            </a:endParaRPr>
          </a:p>
        </p:txBody>
      </p:sp>
      <p:sp>
        <p:nvSpPr>
          <p:cNvPr id="57" name="Rectangle 56">
            <a:extLst>
              <a:ext uri="{FF2B5EF4-FFF2-40B4-BE49-F238E27FC236}">
                <a16:creationId xmlns:a16="http://schemas.microsoft.com/office/drawing/2014/main" id="{25F049CA-F7AB-E645-A117-5A47DEE1AD19}"/>
              </a:ext>
            </a:extLst>
          </p:cNvPr>
          <p:cNvSpPr/>
          <p:nvPr/>
        </p:nvSpPr>
        <p:spPr bwMode="auto">
          <a:xfrm>
            <a:off x="137370" y="1336554"/>
            <a:ext cx="4551704" cy="5208707"/>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Title 3">
            <a:extLst>
              <a:ext uri="{FF2B5EF4-FFF2-40B4-BE49-F238E27FC236}">
                <a16:creationId xmlns:a16="http://schemas.microsoft.com/office/drawing/2014/main" id="{E0682B51-B4C9-F84E-89C0-26F476A88D0A}"/>
              </a:ext>
            </a:extLst>
          </p:cNvPr>
          <p:cNvSpPr txBox="1">
            <a:spLocks/>
          </p:cNvSpPr>
          <p:nvPr/>
        </p:nvSpPr>
        <p:spPr>
          <a:xfrm>
            <a:off x="759159" y="1338108"/>
            <a:ext cx="2397620" cy="754061"/>
          </a:xfrm>
          <a:prstGeom prst="rect">
            <a:avLst/>
          </a:prstGeom>
        </p:spPr>
        <p:txBody>
          <a:bodyPr vert="horz" wrap="square" lIns="0" tIns="167869"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defTabSz="932563">
              <a:defRPr/>
            </a:pPr>
            <a:r>
              <a:rPr lang="en-US" sz="3199" spc="-150" dirty="0">
                <a:solidFill>
                  <a:srgbClr val="0078D4"/>
                </a:solidFill>
                <a:latin typeface="Segoe UI Semibold"/>
              </a:rPr>
              <a:t>GitHub</a:t>
            </a:r>
          </a:p>
        </p:txBody>
      </p:sp>
      <p:sp>
        <p:nvSpPr>
          <p:cNvPr id="59" name="Rectangle 58">
            <a:extLst>
              <a:ext uri="{FF2B5EF4-FFF2-40B4-BE49-F238E27FC236}">
                <a16:creationId xmlns:a16="http://schemas.microsoft.com/office/drawing/2014/main" id="{E0707533-B864-204C-9694-C932676FF3FF}"/>
              </a:ext>
            </a:extLst>
          </p:cNvPr>
          <p:cNvSpPr/>
          <p:nvPr/>
        </p:nvSpPr>
        <p:spPr>
          <a:xfrm>
            <a:off x="5702343" y="3381061"/>
            <a:ext cx="1169291" cy="382308"/>
          </a:xfrm>
          <a:prstGeom prst="rect">
            <a:avLst/>
          </a:prstGeom>
        </p:spPr>
        <p:txBody>
          <a:bodyPr wrap="none">
            <a:spAutoFit/>
          </a:bodyPr>
          <a:lstStyle/>
          <a:p>
            <a:pPr defTabSz="932597">
              <a:defRPr/>
            </a:pPr>
            <a:r>
              <a:rPr lang="en-US" dirty="0">
                <a:gradFill>
                  <a:gsLst>
                    <a:gs pos="2917">
                      <a:srgbClr val="282828"/>
                    </a:gs>
                    <a:gs pos="30000">
                      <a:srgbClr val="282828"/>
                    </a:gs>
                  </a:gsLst>
                  <a:lin ang="5400000" scaled="0"/>
                </a:gradFill>
                <a:latin typeface="Segoe UI"/>
              </a:rPr>
              <a:t>Git Clone</a:t>
            </a:r>
            <a:endParaRPr lang="en-US" dirty="0">
              <a:solidFill>
                <a:srgbClr val="282828"/>
              </a:solidFill>
              <a:latin typeface="Segoe UI"/>
            </a:endParaRPr>
          </a:p>
        </p:txBody>
      </p:sp>
      <p:sp>
        <p:nvSpPr>
          <p:cNvPr id="60" name="Rectangle 59">
            <a:extLst>
              <a:ext uri="{FF2B5EF4-FFF2-40B4-BE49-F238E27FC236}">
                <a16:creationId xmlns:a16="http://schemas.microsoft.com/office/drawing/2014/main" id="{BF3B3AF0-B7AD-CE4A-9329-2586F88AE3AF}"/>
              </a:ext>
            </a:extLst>
          </p:cNvPr>
          <p:cNvSpPr/>
          <p:nvPr/>
        </p:nvSpPr>
        <p:spPr>
          <a:xfrm>
            <a:off x="7643873" y="3381061"/>
            <a:ext cx="835768" cy="382308"/>
          </a:xfrm>
          <a:prstGeom prst="rect">
            <a:avLst/>
          </a:prstGeom>
        </p:spPr>
        <p:txBody>
          <a:bodyPr wrap="none">
            <a:spAutoFit/>
          </a:bodyPr>
          <a:lstStyle/>
          <a:p>
            <a:pPr defTabSz="932597">
              <a:defRPr/>
            </a:pPr>
            <a:r>
              <a:rPr lang="en-US" dirty="0">
                <a:gradFill>
                  <a:gsLst>
                    <a:gs pos="2917">
                      <a:srgbClr val="282828"/>
                    </a:gs>
                    <a:gs pos="30000">
                      <a:srgbClr val="282828"/>
                    </a:gs>
                  </a:gsLst>
                  <a:lin ang="5400000" scaled="0"/>
                </a:gradFill>
                <a:latin typeface="Segoe UI"/>
              </a:rPr>
              <a:t>DocFx</a:t>
            </a:r>
            <a:endParaRPr lang="en-US" dirty="0">
              <a:solidFill>
                <a:srgbClr val="282828"/>
              </a:solidFill>
              <a:latin typeface="Segoe UI"/>
            </a:endParaRPr>
          </a:p>
        </p:txBody>
      </p:sp>
      <p:pic>
        <p:nvPicPr>
          <p:cNvPr id="62" name="Graphic 61">
            <a:extLst>
              <a:ext uri="{FF2B5EF4-FFF2-40B4-BE49-F238E27FC236}">
                <a16:creationId xmlns:a16="http://schemas.microsoft.com/office/drawing/2014/main" id="{6590F186-955F-C14A-903B-F327560A33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22029" y="2813432"/>
            <a:ext cx="494057" cy="494057"/>
          </a:xfrm>
          <a:prstGeom prst="rect">
            <a:avLst/>
          </a:prstGeom>
        </p:spPr>
      </p:pic>
      <p:pic>
        <p:nvPicPr>
          <p:cNvPr id="64" name="Graphic 63">
            <a:extLst>
              <a:ext uri="{FF2B5EF4-FFF2-40B4-BE49-F238E27FC236}">
                <a16:creationId xmlns:a16="http://schemas.microsoft.com/office/drawing/2014/main" id="{AC2CF709-ED4B-EF48-9FB5-374FB4A2C01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643528" y="2648902"/>
            <a:ext cx="449204" cy="449204"/>
          </a:xfrm>
          <a:prstGeom prst="rect">
            <a:avLst/>
          </a:prstGeom>
        </p:spPr>
      </p:pic>
      <p:sp>
        <p:nvSpPr>
          <p:cNvPr id="65" name="Rectangle 64">
            <a:extLst>
              <a:ext uri="{FF2B5EF4-FFF2-40B4-BE49-F238E27FC236}">
                <a16:creationId xmlns:a16="http://schemas.microsoft.com/office/drawing/2014/main" id="{9461C1AC-050D-4D4B-8851-5C43544C5AF2}"/>
              </a:ext>
            </a:extLst>
          </p:cNvPr>
          <p:cNvSpPr/>
          <p:nvPr/>
        </p:nvSpPr>
        <p:spPr>
          <a:xfrm>
            <a:off x="9306839" y="3381062"/>
            <a:ext cx="1128387" cy="657359"/>
          </a:xfrm>
          <a:prstGeom prst="rect">
            <a:avLst/>
          </a:prstGeom>
        </p:spPr>
        <p:txBody>
          <a:bodyPr wrap="none">
            <a:spAutoFit/>
          </a:bodyPr>
          <a:lstStyle/>
          <a:p>
            <a:pPr algn="ctr" defTabSz="932597">
              <a:defRPr/>
            </a:pPr>
            <a:r>
              <a:rPr lang="en-US" dirty="0">
                <a:gradFill>
                  <a:gsLst>
                    <a:gs pos="2917">
                      <a:srgbClr val="282828"/>
                    </a:gs>
                    <a:gs pos="30000">
                      <a:srgbClr val="282828"/>
                    </a:gs>
                  </a:gsLst>
                  <a:lin ang="5400000" scaled="0"/>
                </a:gradFill>
                <a:latin typeface="Segoe UI"/>
              </a:rPr>
              <a:t>Apply</a:t>
            </a:r>
          </a:p>
          <a:p>
            <a:pPr algn="ctr" defTabSz="932597">
              <a:defRPr/>
            </a:pPr>
            <a:r>
              <a:rPr lang="en-US" dirty="0">
                <a:gradFill>
                  <a:gsLst>
                    <a:gs pos="2917">
                      <a:srgbClr val="282828"/>
                    </a:gs>
                    <a:gs pos="30000">
                      <a:srgbClr val="282828"/>
                    </a:gs>
                  </a:gsLst>
                  <a:lin ang="5400000" scaled="0"/>
                </a:gradFill>
                <a:latin typeface="Segoe UI"/>
              </a:rPr>
              <a:t>Template</a:t>
            </a:r>
            <a:endParaRPr lang="en-US" dirty="0">
              <a:solidFill>
                <a:srgbClr val="282828"/>
              </a:solidFill>
              <a:latin typeface="Segoe UI"/>
            </a:endParaRPr>
          </a:p>
        </p:txBody>
      </p:sp>
      <p:sp>
        <p:nvSpPr>
          <p:cNvPr id="66" name="Rectangle 65">
            <a:extLst>
              <a:ext uri="{FF2B5EF4-FFF2-40B4-BE49-F238E27FC236}">
                <a16:creationId xmlns:a16="http://schemas.microsoft.com/office/drawing/2014/main" id="{24423F40-B9B9-9245-A073-E2F6314B98C2}"/>
              </a:ext>
            </a:extLst>
          </p:cNvPr>
          <p:cNvSpPr/>
          <p:nvPr/>
        </p:nvSpPr>
        <p:spPr>
          <a:xfrm>
            <a:off x="10435273" y="3381061"/>
            <a:ext cx="2003221" cy="691242"/>
          </a:xfrm>
          <a:prstGeom prst="rect">
            <a:avLst/>
          </a:prstGeom>
        </p:spPr>
        <p:txBody>
          <a:bodyPr wrap="square">
            <a:spAutoFit/>
          </a:bodyPr>
          <a:lstStyle/>
          <a:p>
            <a:pPr algn="ctr" defTabSz="932597">
              <a:lnSpc>
                <a:spcPct val="90000"/>
              </a:lnSpc>
              <a:spcAft>
                <a:spcPts val="612"/>
              </a:spcAft>
              <a:defRPr/>
            </a:pPr>
            <a:r>
              <a:rPr lang="en-US" dirty="0">
                <a:gradFill>
                  <a:gsLst>
                    <a:gs pos="2917">
                      <a:srgbClr val="282828"/>
                    </a:gs>
                    <a:gs pos="30000">
                      <a:srgbClr val="282828"/>
                    </a:gs>
                  </a:gsLst>
                  <a:lin ang="5400000" scaled="0"/>
                </a:gradFill>
                <a:latin typeface="Segoe UI"/>
              </a:rPr>
              <a:t>Copy to</a:t>
            </a:r>
          </a:p>
          <a:p>
            <a:pPr algn="ctr" defTabSz="932597">
              <a:lnSpc>
                <a:spcPct val="90000"/>
              </a:lnSpc>
              <a:spcAft>
                <a:spcPts val="612"/>
              </a:spcAft>
              <a:defRPr/>
            </a:pPr>
            <a:r>
              <a:rPr lang="en-US" dirty="0">
                <a:gradFill>
                  <a:gsLst>
                    <a:gs pos="2917">
                      <a:srgbClr val="282828"/>
                    </a:gs>
                    <a:gs pos="30000">
                      <a:srgbClr val="282828"/>
                    </a:gs>
                  </a:gsLst>
                  <a:lin ang="5400000" scaled="0"/>
                </a:gradFill>
                <a:latin typeface="Segoe UI"/>
              </a:rPr>
              <a:t>Blob Storage</a:t>
            </a:r>
          </a:p>
        </p:txBody>
      </p:sp>
      <p:sp>
        <p:nvSpPr>
          <p:cNvPr id="67" name="Rectangle 66">
            <a:extLst>
              <a:ext uri="{FF2B5EF4-FFF2-40B4-BE49-F238E27FC236}">
                <a16:creationId xmlns:a16="http://schemas.microsoft.com/office/drawing/2014/main" id="{6B1F778E-B521-ED4A-8671-8FE39F0A21AC}"/>
              </a:ext>
            </a:extLst>
          </p:cNvPr>
          <p:cNvSpPr/>
          <p:nvPr/>
        </p:nvSpPr>
        <p:spPr bwMode="auto">
          <a:xfrm>
            <a:off x="5656411" y="1352187"/>
            <a:ext cx="6565148" cy="2711298"/>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Title 3">
            <a:extLst>
              <a:ext uri="{FF2B5EF4-FFF2-40B4-BE49-F238E27FC236}">
                <a16:creationId xmlns:a16="http://schemas.microsoft.com/office/drawing/2014/main" id="{4A83939E-6ABB-0940-8997-7739DB415164}"/>
              </a:ext>
            </a:extLst>
          </p:cNvPr>
          <p:cNvSpPr txBox="1">
            <a:spLocks/>
          </p:cNvSpPr>
          <p:nvPr/>
        </p:nvSpPr>
        <p:spPr>
          <a:xfrm>
            <a:off x="6720875" y="1451537"/>
            <a:ext cx="5110925" cy="754061"/>
          </a:xfrm>
          <a:prstGeom prst="rect">
            <a:avLst/>
          </a:prstGeom>
        </p:spPr>
        <p:txBody>
          <a:bodyPr vert="horz" wrap="square" lIns="0" tIns="167869"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defTabSz="932563">
              <a:defRPr/>
            </a:pPr>
            <a:r>
              <a:rPr lang="en-US" sz="3199" spc="-150" dirty="0">
                <a:solidFill>
                  <a:srgbClr val="0078D4"/>
                </a:solidFill>
                <a:latin typeface="Segoe UI Semibold"/>
              </a:rPr>
              <a:t>Azure Cloud Build</a:t>
            </a:r>
          </a:p>
        </p:txBody>
      </p:sp>
      <p:sp>
        <p:nvSpPr>
          <p:cNvPr id="69" name="Notched Right Arrow 68">
            <a:extLst>
              <a:ext uri="{FF2B5EF4-FFF2-40B4-BE49-F238E27FC236}">
                <a16:creationId xmlns:a16="http://schemas.microsoft.com/office/drawing/2014/main" id="{C935A221-AB5D-A94E-A757-E27753A47318}"/>
              </a:ext>
            </a:extLst>
          </p:cNvPr>
          <p:cNvSpPr/>
          <p:nvPr/>
        </p:nvSpPr>
        <p:spPr bwMode="auto">
          <a:xfrm>
            <a:off x="5773997" y="2352496"/>
            <a:ext cx="6447562" cy="1061758"/>
          </a:xfrm>
          <a:prstGeom prst="notchedRightArrow">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458F913C-6D40-0842-B645-93F97958627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03469" y="2797665"/>
            <a:ext cx="363570" cy="484761"/>
          </a:xfrm>
          <a:prstGeom prst="rect">
            <a:avLst/>
          </a:prstGeom>
        </p:spPr>
      </p:pic>
      <p:pic>
        <p:nvPicPr>
          <p:cNvPr id="36" name="Graphic 35">
            <a:extLst>
              <a:ext uri="{FF2B5EF4-FFF2-40B4-BE49-F238E27FC236}">
                <a16:creationId xmlns:a16="http://schemas.microsoft.com/office/drawing/2014/main" id="{E1CAED87-231F-5B4E-9E2C-F4B46F6657E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4890" y="2813432"/>
            <a:ext cx="363570" cy="484761"/>
          </a:xfrm>
          <a:prstGeom prst="rect">
            <a:avLst/>
          </a:prstGeom>
        </p:spPr>
      </p:pic>
      <p:sp>
        <p:nvSpPr>
          <p:cNvPr id="43" name="TextBox 42">
            <a:extLst>
              <a:ext uri="{FF2B5EF4-FFF2-40B4-BE49-F238E27FC236}">
                <a16:creationId xmlns:a16="http://schemas.microsoft.com/office/drawing/2014/main" id="{351E788F-6176-924C-9DE8-1FAB329940D4}"/>
              </a:ext>
            </a:extLst>
          </p:cNvPr>
          <p:cNvSpPr txBox="1"/>
          <p:nvPr/>
        </p:nvSpPr>
        <p:spPr>
          <a:xfrm>
            <a:off x="871246" y="2887818"/>
            <a:ext cx="590859" cy="442604"/>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1020" dirty="0">
                <a:solidFill>
                  <a:srgbClr val="0078D4"/>
                </a:solidFill>
                <a:latin typeface="Segoe UI Semibold"/>
              </a:rPr>
              <a:t>MD</a:t>
            </a:r>
          </a:p>
        </p:txBody>
      </p:sp>
      <p:cxnSp>
        <p:nvCxnSpPr>
          <p:cNvPr id="44" name="Straight Arrow Connector 43">
            <a:extLst>
              <a:ext uri="{FF2B5EF4-FFF2-40B4-BE49-F238E27FC236}">
                <a16:creationId xmlns:a16="http://schemas.microsoft.com/office/drawing/2014/main" id="{8BA926FE-DC53-ED41-98CE-A0E9F82F892A}"/>
              </a:ext>
            </a:extLst>
          </p:cNvPr>
          <p:cNvCxnSpPr>
            <a:cxnSpLocks/>
          </p:cNvCxnSpPr>
          <p:nvPr/>
        </p:nvCxnSpPr>
        <p:spPr>
          <a:xfrm>
            <a:off x="2186998" y="2873504"/>
            <a:ext cx="429023" cy="0"/>
          </a:xfrm>
          <a:prstGeom prst="straightConnector1">
            <a:avLst/>
          </a:prstGeom>
          <a:ln w="381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5C5E4DF-C6C3-404E-B0F7-DFE5D38BC60E}"/>
              </a:ext>
            </a:extLst>
          </p:cNvPr>
          <p:cNvSpPr txBox="1"/>
          <p:nvPr/>
        </p:nvSpPr>
        <p:spPr>
          <a:xfrm>
            <a:off x="2121514" y="3200697"/>
            <a:ext cx="638728" cy="527372"/>
          </a:xfrm>
          <a:prstGeom prst="rect">
            <a:avLst/>
          </a:prstGeom>
          <a:solidFill>
            <a:srgbClr val="7030A0"/>
          </a:solidFill>
        </p:spPr>
        <p:txBody>
          <a:bodyPr wrap="square" lIns="186521" tIns="149217" rIns="186521" bIns="149217" rtlCol="0">
            <a:spAutoFit/>
          </a:bodyPr>
          <a:lstStyle/>
          <a:p>
            <a:pPr>
              <a:lnSpc>
                <a:spcPct val="90000"/>
              </a:lnSpc>
              <a:spcAft>
                <a:spcPts val="612"/>
              </a:spcAft>
            </a:pPr>
            <a:r>
              <a:rPr lang="en-US" sz="1632" b="1" dirty="0">
                <a:solidFill>
                  <a:schemeClr val="bg1"/>
                </a:solidFill>
              </a:rPr>
              <a:t>PR</a:t>
            </a:r>
          </a:p>
        </p:txBody>
      </p:sp>
      <p:pic>
        <p:nvPicPr>
          <p:cNvPr id="9" name="Picture 8">
            <a:extLst>
              <a:ext uri="{FF2B5EF4-FFF2-40B4-BE49-F238E27FC236}">
                <a16:creationId xmlns:a16="http://schemas.microsoft.com/office/drawing/2014/main" id="{A87ACD01-D142-E34A-971C-ADFFD133176D}"/>
              </a:ext>
            </a:extLst>
          </p:cNvPr>
          <p:cNvPicPr>
            <a:picLocks noChangeAspect="1"/>
          </p:cNvPicPr>
          <p:nvPr/>
        </p:nvPicPr>
        <p:blipFill>
          <a:blip r:embed="rId17"/>
          <a:stretch>
            <a:fillRect/>
          </a:stretch>
        </p:blipFill>
        <p:spPr>
          <a:xfrm>
            <a:off x="4748488" y="2493255"/>
            <a:ext cx="855279" cy="855279"/>
          </a:xfrm>
          <a:prstGeom prst="rect">
            <a:avLst/>
          </a:prstGeom>
        </p:spPr>
      </p:pic>
      <p:sp>
        <p:nvSpPr>
          <p:cNvPr id="47" name="TextBox 46">
            <a:extLst>
              <a:ext uri="{FF2B5EF4-FFF2-40B4-BE49-F238E27FC236}">
                <a16:creationId xmlns:a16="http://schemas.microsoft.com/office/drawing/2014/main" id="{2B82FE27-BC83-E047-B831-D8539D1F1B02}"/>
              </a:ext>
            </a:extLst>
          </p:cNvPr>
          <p:cNvSpPr txBox="1"/>
          <p:nvPr/>
        </p:nvSpPr>
        <p:spPr>
          <a:xfrm>
            <a:off x="4430531" y="3189386"/>
            <a:ext cx="1503455" cy="499107"/>
          </a:xfrm>
          <a:prstGeom prst="rect">
            <a:avLst/>
          </a:prstGeom>
          <a:noFill/>
        </p:spPr>
        <p:txBody>
          <a:bodyPr wrap="square" lIns="186521" tIns="149217" rIns="186521" bIns="149217" rtlCol="0">
            <a:spAutoFit/>
          </a:bodyPr>
          <a:lstStyle/>
          <a:p>
            <a:pPr algn="ctr">
              <a:lnSpc>
                <a:spcPct val="90000"/>
              </a:lnSpc>
              <a:spcAft>
                <a:spcPts val="612"/>
              </a:spcAft>
            </a:pPr>
            <a:r>
              <a:rPr lang="en-US" sz="1428" b="1" dirty="0"/>
              <a:t>Webhook</a:t>
            </a:r>
          </a:p>
        </p:txBody>
      </p:sp>
    </p:spTree>
    <p:extLst>
      <p:ext uri="{BB962C8B-B14F-4D97-AF65-F5344CB8AC3E}">
        <p14:creationId xmlns:p14="http://schemas.microsoft.com/office/powerpoint/2010/main" val="9018141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C19E7ED-ACA9-F645-AD67-00E31283C199}"/>
              </a:ext>
            </a:extLst>
          </p:cNvPr>
          <p:cNvSpPr/>
          <p:nvPr/>
        </p:nvSpPr>
        <p:spPr bwMode="auto">
          <a:xfrm>
            <a:off x="2579321" y="3981802"/>
            <a:ext cx="2482370" cy="6857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6091DAEC-3D7A-9A4D-B66C-450C5F3C536F}"/>
              </a:ext>
            </a:extLst>
          </p:cNvPr>
          <p:cNvSpPr/>
          <p:nvPr/>
        </p:nvSpPr>
        <p:spPr bwMode="auto">
          <a:xfrm>
            <a:off x="5567176" y="2881785"/>
            <a:ext cx="2482370" cy="6857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E3D33BE9-524D-CA4C-9305-1614587F5BDE}"/>
              </a:ext>
            </a:extLst>
          </p:cNvPr>
          <p:cNvSpPr>
            <a:spLocks noGrp="1"/>
          </p:cNvSpPr>
          <p:nvPr>
            <p:ph type="title"/>
          </p:nvPr>
        </p:nvSpPr>
        <p:spPr>
          <a:xfrm>
            <a:off x="435795" y="598851"/>
            <a:ext cx="2739701" cy="754061"/>
          </a:xfrm>
        </p:spPr>
        <p:txBody>
          <a:bodyPr/>
          <a:lstStyle/>
          <a:p>
            <a:r>
              <a:rPr lang="en-US" dirty="0"/>
              <a:t>Page Load</a:t>
            </a:r>
          </a:p>
        </p:txBody>
      </p:sp>
      <p:sp>
        <p:nvSpPr>
          <p:cNvPr id="5" name="Rectangle 4">
            <a:extLst>
              <a:ext uri="{FF2B5EF4-FFF2-40B4-BE49-F238E27FC236}">
                <a16:creationId xmlns:a16="http://schemas.microsoft.com/office/drawing/2014/main" id="{B70A20A3-74AE-E040-AAE8-1BCF191F3025}"/>
              </a:ext>
            </a:extLst>
          </p:cNvPr>
          <p:cNvSpPr/>
          <p:nvPr/>
        </p:nvSpPr>
        <p:spPr bwMode="auto">
          <a:xfrm>
            <a:off x="5567176" y="1791767"/>
            <a:ext cx="2482370" cy="6857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F310B053-6AA7-0941-AFE2-202329A598C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4937" t="24375" r="29111" b="31106"/>
          <a:stretch/>
        </p:blipFill>
        <p:spPr>
          <a:xfrm>
            <a:off x="5624565" y="1791766"/>
            <a:ext cx="667903" cy="638428"/>
          </a:xfrm>
          <a:prstGeom prst="rect">
            <a:avLst/>
          </a:prstGeom>
        </p:spPr>
      </p:pic>
      <p:pic>
        <p:nvPicPr>
          <p:cNvPr id="12" name="Graphic 11">
            <a:extLst>
              <a:ext uri="{FF2B5EF4-FFF2-40B4-BE49-F238E27FC236}">
                <a16:creationId xmlns:a16="http://schemas.microsoft.com/office/drawing/2014/main" id="{4C50B6BD-8F46-D74C-B42D-5D89DB7C4BD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4771" t="30135" r="28660" b="34932"/>
          <a:stretch/>
        </p:blipFill>
        <p:spPr>
          <a:xfrm>
            <a:off x="5617138" y="2988785"/>
            <a:ext cx="487092" cy="494885"/>
          </a:xfrm>
          <a:prstGeom prst="rect">
            <a:avLst/>
          </a:prstGeom>
        </p:spPr>
      </p:pic>
      <p:grpSp>
        <p:nvGrpSpPr>
          <p:cNvPr id="11" name="Group 10">
            <a:extLst>
              <a:ext uri="{FF2B5EF4-FFF2-40B4-BE49-F238E27FC236}">
                <a16:creationId xmlns:a16="http://schemas.microsoft.com/office/drawing/2014/main" id="{3C2D6635-6D60-3D41-8A43-2994AF4C1597}"/>
              </a:ext>
            </a:extLst>
          </p:cNvPr>
          <p:cNvGrpSpPr/>
          <p:nvPr/>
        </p:nvGrpSpPr>
        <p:grpSpPr>
          <a:xfrm>
            <a:off x="2753363" y="2672270"/>
            <a:ext cx="1564528" cy="1100016"/>
            <a:chOff x="2020585" y="2230317"/>
            <a:chExt cx="1766486" cy="1493190"/>
          </a:xfrm>
        </p:grpSpPr>
        <p:sp>
          <p:nvSpPr>
            <p:cNvPr id="2" name="Diamond 1">
              <a:extLst>
                <a:ext uri="{FF2B5EF4-FFF2-40B4-BE49-F238E27FC236}">
                  <a16:creationId xmlns:a16="http://schemas.microsoft.com/office/drawing/2014/main" id="{328A242A-C70D-3C46-A2E5-EF2186428355}"/>
                </a:ext>
              </a:extLst>
            </p:cNvPr>
            <p:cNvSpPr/>
            <p:nvPr/>
          </p:nvSpPr>
          <p:spPr bwMode="auto">
            <a:xfrm>
              <a:off x="2023585" y="2230317"/>
              <a:ext cx="1763486" cy="1493190"/>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5A96E83F-B325-E84B-AFE3-703D032F42FD}"/>
                </a:ext>
              </a:extLst>
            </p:cNvPr>
            <p:cNvSpPr txBox="1"/>
            <p:nvPr/>
          </p:nvSpPr>
          <p:spPr>
            <a:xfrm>
              <a:off x="2020585" y="2591683"/>
              <a:ext cx="1763486" cy="768224"/>
            </a:xfrm>
            <a:prstGeom prst="rect">
              <a:avLst/>
            </a:prstGeom>
            <a:noFill/>
          </p:spPr>
          <p:txBody>
            <a:bodyPr wrap="square" lIns="186521" tIns="149217" rIns="186521" bIns="149217" rtlCol="0">
              <a:spAutoFit/>
            </a:bodyPr>
            <a:lstStyle/>
            <a:p>
              <a:pPr algn="ctr">
                <a:lnSpc>
                  <a:spcPct val="90000"/>
                </a:lnSpc>
                <a:spcAft>
                  <a:spcPts val="612"/>
                </a:spcAft>
              </a:pPr>
              <a:r>
                <a:rPr lang="en-US" sz="1873" b="1" dirty="0">
                  <a:solidFill>
                    <a:schemeClr val="bg1"/>
                  </a:solidFill>
                </a:rPr>
                <a:t>Cache?</a:t>
              </a:r>
            </a:p>
          </p:txBody>
        </p:sp>
      </p:grpSp>
      <p:pic>
        <p:nvPicPr>
          <p:cNvPr id="14" name="Graphic 13">
            <a:extLst>
              <a:ext uri="{FF2B5EF4-FFF2-40B4-BE49-F238E27FC236}">
                <a16:creationId xmlns:a16="http://schemas.microsoft.com/office/drawing/2014/main" id="{8C9D1FBA-AC3F-9A4A-8BC8-98079E159F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70011" y="4179792"/>
            <a:ext cx="603658" cy="289756"/>
          </a:xfrm>
          <a:prstGeom prst="rect">
            <a:avLst/>
          </a:prstGeom>
        </p:spPr>
      </p:pic>
      <p:sp>
        <p:nvSpPr>
          <p:cNvPr id="16" name="TextBox 15">
            <a:extLst>
              <a:ext uri="{FF2B5EF4-FFF2-40B4-BE49-F238E27FC236}">
                <a16:creationId xmlns:a16="http://schemas.microsoft.com/office/drawing/2014/main" id="{D6F766D3-33C1-5B43-A7E6-D7383E008FE8}"/>
              </a:ext>
            </a:extLst>
          </p:cNvPr>
          <p:cNvSpPr txBox="1"/>
          <p:nvPr/>
        </p:nvSpPr>
        <p:spPr>
          <a:xfrm>
            <a:off x="3273669" y="4046865"/>
            <a:ext cx="1838297" cy="565942"/>
          </a:xfrm>
          <a:prstGeom prst="rect">
            <a:avLst/>
          </a:prstGeom>
          <a:noFill/>
        </p:spPr>
        <p:txBody>
          <a:bodyPr wrap="none" lIns="186521" tIns="149217" rIns="186521" bIns="149217" rtlCol="0">
            <a:spAutoFit/>
          </a:bodyPr>
          <a:lstStyle/>
          <a:p>
            <a:pPr>
              <a:lnSpc>
                <a:spcPct val="90000"/>
              </a:lnSpc>
              <a:spcAft>
                <a:spcPts val="612"/>
              </a:spcAft>
            </a:pPr>
            <a:r>
              <a:rPr lang="en-US" sz="1873" b="1" dirty="0">
                <a:solidFill>
                  <a:schemeClr val="bg1"/>
                </a:solidFill>
              </a:rPr>
              <a:t>Akamai CDN</a:t>
            </a:r>
          </a:p>
        </p:txBody>
      </p:sp>
      <p:sp>
        <p:nvSpPr>
          <p:cNvPr id="17" name="TextBox 16">
            <a:extLst>
              <a:ext uri="{FF2B5EF4-FFF2-40B4-BE49-F238E27FC236}">
                <a16:creationId xmlns:a16="http://schemas.microsoft.com/office/drawing/2014/main" id="{EBEC5BA3-C485-9045-8DE9-F9BC2AA1F49B}"/>
              </a:ext>
            </a:extLst>
          </p:cNvPr>
          <p:cNvSpPr txBox="1"/>
          <p:nvPr/>
        </p:nvSpPr>
        <p:spPr>
          <a:xfrm>
            <a:off x="6054268" y="2941652"/>
            <a:ext cx="2048025" cy="565942"/>
          </a:xfrm>
          <a:prstGeom prst="rect">
            <a:avLst/>
          </a:prstGeom>
          <a:noFill/>
        </p:spPr>
        <p:txBody>
          <a:bodyPr wrap="none" lIns="186521" tIns="149217" rIns="186521" bIns="149217" rtlCol="0">
            <a:spAutoFit/>
          </a:bodyPr>
          <a:lstStyle/>
          <a:p>
            <a:pPr>
              <a:lnSpc>
                <a:spcPct val="90000"/>
              </a:lnSpc>
              <a:spcAft>
                <a:spcPts val="612"/>
              </a:spcAft>
            </a:pPr>
            <a:r>
              <a:rPr lang="en-US" sz="1873" b="1" dirty="0">
                <a:solidFill>
                  <a:schemeClr val="bg1"/>
                </a:solidFill>
              </a:rPr>
              <a:t>.NET Web App</a:t>
            </a:r>
          </a:p>
        </p:txBody>
      </p:sp>
      <p:sp>
        <p:nvSpPr>
          <p:cNvPr id="21" name="TextBox 20">
            <a:extLst>
              <a:ext uri="{FF2B5EF4-FFF2-40B4-BE49-F238E27FC236}">
                <a16:creationId xmlns:a16="http://schemas.microsoft.com/office/drawing/2014/main" id="{E228DC03-B6D9-D545-B65C-0E3D259BFD71}"/>
              </a:ext>
            </a:extLst>
          </p:cNvPr>
          <p:cNvSpPr txBox="1"/>
          <p:nvPr/>
        </p:nvSpPr>
        <p:spPr>
          <a:xfrm>
            <a:off x="6232563" y="1915939"/>
            <a:ext cx="1720643" cy="560778"/>
          </a:xfrm>
          <a:prstGeom prst="rect">
            <a:avLst/>
          </a:prstGeom>
          <a:noFill/>
        </p:spPr>
        <p:txBody>
          <a:bodyPr wrap="none" lIns="186521" tIns="149217" rIns="186521" bIns="149217" rtlCol="0">
            <a:spAutoFit/>
          </a:bodyPr>
          <a:lstStyle/>
          <a:p>
            <a:pPr>
              <a:lnSpc>
                <a:spcPct val="90000"/>
              </a:lnSpc>
              <a:spcAft>
                <a:spcPts val="612"/>
              </a:spcAft>
            </a:pPr>
            <a:r>
              <a:rPr lang="en-US" sz="1873" b="1" dirty="0">
                <a:solidFill>
                  <a:schemeClr val="bg1"/>
                </a:solidFill>
              </a:rPr>
              <a:t>URL to Blob</a:t>
            </a:r>
          </a:p>
        </p:txBody>
      </p:sp>
      <p:sp>
        <p:nvSpPr>
          <p:cNvPr id="22" name="Rectangle 21">
            <a:extLst>
              <a:ext uri="{FF2B5EF4-FFF2-40B4-BE49-F238E27FC236}">
                <a16:creationId xmlns:a16="http://schemas.microsoft.com/office/drawing/2014/main" id="{2499245B-DBE7-2A4D-8A8D-A52637D5D595}"/>
              </a:ext>
            </a:extLst>
          </p:cNvPr>
          <p:cNvSpPr/>
          <p:nvPr/>
        </p:nvSpPr>
        <p:spPr bwMode="auto">
          <a:xfrm>
            <a:off x="8505152" y="2881785"/>
            <a:ext cx="2482370" cy="6857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322A5B28-2F70-A142-9732-8D01B2E52BA3}"/>
              </a:ext>
            </a:extLst>
          </p:cNvPr>
          <p:cNvSpPr txBox="1"/>
          <p:nvPr/>
        </p:nvSpPr>
        <p:spPr>
          <a:xfrm>
            <a:off x="8976138" y="2971254"/>
            <a:ext cx="1863934" cy="565942"/>
          </a:xfrm>
          <a:prstGeom prst="rect">
            <a:avLst/>
          </a:prstGeom>
          <a:noFill/>
        </p:spPr>
        <p:txBody>
          <a:bodyPr wrap="none" lIns="186521" tIns="149217" rIns="186521" bIns="149217" rtlCol="0">
            <a:spAutoFit/>
          </a:bodyPr>
          <a:lstStyle/>
          <a:p>
            <a:pPr>
              <a:lnSpc>
                <a:spcPct val="90000"/>
              </a:lnSpc>
              <a:spcAft>
                <a:spcPts val="612"/>
              </a:spcAft>
            </a:pPr>
            <a:r>
              <a:rPr lang="en-US" sz="1873" b="1" dirty="0">
                <a:solidFill>
                  <a:schemeClr val="bg1"/>
                </a:solidFill>
              </a:rPr>
              <a:t>Blob Storage</a:t>
            </a:r>
          </a:p>
        </p:txBody>
      </p:sp>
      <p:pic>
        <p:nvPicPr>
          <p:cNvPr id="8" name="Graphic 7">
            <a:extLst>
              <a:ext uri="{FF2B5EF4-FFF2-40B4-BE49-F238E27FC236}">
                <a16:creationId xmlns:a16="http://schemas.microsoft.com/office/drawing/2014/main" id="{84C0D35D-2BC9-AE4F-964B-E314B2D1DD2B}"/>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6517" t="24841" r="29174" b="24317"/>
          <a:stretch/>
        </p:blipFill>
        <p:spPr>
          <a:xfrm>
            <a:off x="8508009" y="3013431"/>
            <a:ext cx="654277" cy="579511"/>
          </a:xfrm>
          <a:prstGeom prst="rect">
            <a:avLst/>
          </a:prstGeom>
        </p:spPr>
      </p:pic>
      <p:graphicFrame>
        <p:nvGraphicFramePr>
          <p:cNvPr id="25" name="Table 24">
            <a:extLst>
              <a:ext uri="{FF2B5EF4-FFF2-40B4-BE49-F238E27FC236}">
                <a16:creationId xmlns:a16="http://schemas.microsoft.com/office/drawing/2014/main" id="{75BF3B1E-F4C6-D74B-B2B5-86054F5BD261}"/>
              </a:ext>
            </a:extLst>
          </p:cNvPr>
          <p:cNvGraphicFramePr>
            <a:graphicFrameLocks noGrp="1"/>
          </p:cNvGraphicFramePr>
          <p:nvPr>
            <p:extLst>
              <p:ext uri="{D42A27DB-BD31-4B8C-83A1-F6EECF244321}">
                <p14:modId xmlns:p14="http://schemas.microsoft.com/office/powerpoint/2010/main" val="2993164593"/>
              </p:ext>
            </p:extLst>
          </p:nvPr>
        </p:nvGraphicFramePr>
        <p:xfrm>
          <a:off x="3821782" y="573659"/>
          <a:ext cx="8430620" cy="756444"/>
        </p:xfrm>
        <a:graphic>
          <a:graphicData uri="http://schemas.openxmlformats.org/drawingml/2006/table">
            <a:tbl>
              <a:tblPr firstRow="1" bandRow="1">
                <a:tableStyleId>{69012ECD-51FC-41F1-AA8D-1B2483CD663E}</a:tableStyleId>
              </a:tblPr>
              <a:tblGrid>
                <a:gridCol w="3073702">
                  <a:extLst>
                    <a:ext uri="{9D8B030D-6E8A-4147-A177-3AD203B41FA5}">
                      <a16:colId xmlns:a16="http://schemas.microsoft.com/office/drawing/2014/main" val="2044808588"/>
                    </a:ext>
                  </a:extLst>
                </a:gridCol>
                <a:gridCol w="5356918">
                  <a:extLst>
                    <a:ext uri="{9D8B030D-6E8A-4147-A177-3AD203B41FA5}">
                      <a16:colId xmlns:a16="http://schemas.microsoft.com/office/drawing/2014/main" val="2075829201"/>
                    </a:ext>
                  </a:extLst>
                </a:gridCol>
              </a:tblGrid>
              <a:tr h="378222">
                <a:tc>
                  <a:txBody>
                    <a:bodyPr/>
                    <a:lstStyle/>
                    <a:p>
                      <a:pPr algn="ctr"/>
                      <a:r>
                        <a:rPr lang="en-US" sz="1800" dirty="0"/>
                        <a:t>URL</a:t>
                      </a:r>
                    </a:p>
                  </a:txBody>
                  <a:tcPr marL="93260" marR="93260" marT="46630" marB="46630">
                    <a:lnB w="12700" cap="flat" cmpd="sng" algn="ctr">
                      <a:solidFill>
                        <a:schemeClr val="tx1"/>
                      </a:solidFill>
                      <a:prstDash val="solid"/>
                      <a:round/>
                      <a:headEnd type="none" w="med" len="med"/>
                      <a:tailEnd type="none" w="med" len="med"/>
                    </a:lnB>
                  </a:tcPr>
                </a:tc>
                <a:tc>
                  <a:txBody>
                    <a:bodyPr/>
                    <a:lstStyle/>
                    <a:p>
                      <a:pPr algn="ctr"/>
                      <a:r>
                        <a:rPr lang="en-US" sz="1800" dirty="0"/>
                        <a:t>Blob</a:t>
                      </a:r>
                    </a:p>
                  </a:txBody>
                  <a:tcPr marL="93260" marR="93260" marT="46630" marB="4663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084425"/>
                  </a:ext>
                </a:extLst>
              </a:tr>
              <a:tr h="378222">
                <a:tc>
                  <a:txBody>
                    <a:bodyPr/>
                    <a:lstStyle/>
                    <a:p>
                      <a:r>
                        <a:rPr lang="en-US" sz="1800" dirty="0"/>
                        <a:t>docs.microsoft.com/</a:t>
                      </a:r>
                      <a:r>
                        <a:rPr lang="en-US" sz="1800" dirty="0">
                          <a:solidFill>
                            <a:srgbClr val="FF0000"/>
                          </a:solidFill>
                        </a:rPr>
                        <a:t>azure</a:t>
                      </a:r>
                      <a:r>
                        <a:rPr lang="en-US" sz="1800" dirty="0"/>
                        <a:t>/</a:t>
                      </a: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docs.blob.core.windows.net/</a:t>
                      </a:r>
                      <a:r>
                        <a:rPr lang="en-US" sz="1800" dirty="0">
                          <a:solidFill>
                            <a:srgbClr val="FF0000"/>
                          </a:solidFill>
                        </a:rPr>
                        <a:t>azure</a:t>
                      </a:r>
                      <a:r>
                        <a:rPr lang="en-US" sz="1800" dirty="0"/>
                        <a:t>/</a:t>
                      </a:r>
                      <a:r>
                        <a:rPr lang="en-US" sz="1800" dirty="0" err="1"/>
                        <a:t>index.html</a:t>
                      </a:r>
                      <a:endParaRPr lang="en-US" sz="18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404176"/>
                  </a:ext>
                </a:extLst>
              </a:tr>
            </a:tbl>
          </a:graphicData>
        </a:graphic>
      </p:graphicFrame>
      <p:cxnSp>
        <p:nvCxnSpPr>
          <p:cNvPr id="32" name="Straight Arrow Connector 31">
            <a:extLst>
              <a:ext uri="{FF2B5EF4-FFF2-40B4-BE49-F238E27FC236}">
                <a16:creationId xmlns:a16="http://schemas.microsoft.com/office/drawing/2014/main" id="{8C9D9D30-403D-0F48-A31E-3EF42B989FFD}"/>
              </a:ext>
            </a:extLst>
          </p:cNvPr>
          <p:cNvCxnSpPr>
            <a:cxnSpLocks/>
          </p:cNvCxnSpPr>
          <p:nvPr/>
        </p:nvCxnSpPr>
        <p:spPr>
          <a:xfrm>
            <a:off x="8049546" y="3259420"/>
            <a:ext cx="446704" cy="0"/>
          </a:xfrm>
          <a:prstGeom prst="straightConnector1">
            <a:avLst/>
          </a:prstGeom>
          <a:ln w="381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3079C4C-C9DA-4546-A6A0-63B86DA26FC0}"/>
              </a:ext>
            </a:extLst>
          </p:cNvPr>
          <p:cNvCxnSpPr>
            <a:cxnSpLocks/>
          </p:cNvCxnSpPr>
          <p:nvPr/>
        </p:nvCxnSpPr>
        <p:spPr>
          <a:xfrm rot="5400000">
            <a:off x="6656775" y="2695391"/>
            <a:ext cx="446704" cy="0"/>
          </a:xfrm>
          <a:prstGeom prst="straightConnector1">
            <a:avLst/>
          </a:prstGeom>
          <a:ln w="381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2BBFBE8-C2F8-0741-9906-69B2BA0EC678}"/>
              </a:ext>
            </a:extLst>
          </p:cNvPr>
          <p:cNvCxnSpPr>
            <a:cxnSpLocks/>
          </p:cNvCxnSpPr>
          <p:nvPr/>
        </p:nvCxnSpPr>
        <p:spPr>
          <a:xfrm rot="5400000">
            <a:off x="6663001" y="1576264"/>
            <a:ext cx="446704" cy="0"/>
          </a:xfrm>
          <a:prstGeom prst="straightConnector1">
            <a:avLst/>
          </a:prstGeom>
          <a:ln w="381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DAEADA9-FDBF-F441-A413-AAFF60EEF342}"/>
              </a:ext>
            </a:extLst>
          </p:cNvPr>
          <p:cNvCxnSpPr>
            <a:cxnSpLocks/>
          </p:cNvCxnSpPr>
          <p:nvPr/>
        </p:nvCxnSpPr>
        <p:spPr>
          <a:xfrm>
            <a:off x="4282269" y="3219480"/>
            <a:ext cx="1314233" cy="222"/>
          </a:xfrm>
          <a:prstGeom prst="straightConnector1">
            <a:avLst/>
          </a:prstGeom>
          <a:ln w="381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BECC5A2-375D-C249-9A4D-25BD0FE77540}"/>
              </a:ext>
            </a:extLst>
          </p:cNvPr>
          <p:cNvCxnSpPr>
            <a:cxnSpLocks/>
          </p:cNvCxnSpPr>
          <p:nvPr/>
        </p:nvCxnSpPr>
        <p:spPr>
          <a:xfrm>
            <a:off x="3528227" y="3659559"/>
            <a:ext cx="0" cy="344448"/>
          </a:xfrm>
          <a:prstGeom prst="straightConnector1">
            <a:avLst/>
          </a:prstGeom>
          <a:ln w="381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99D381FC-C25F-2742-9903-D12081B4F919}"/>
              </a:ext>
            </a:extLst>
          </p:cNvPr>
          <p:cNvSpPr/>
          <p:nvPr/>
        </p:nvSpPr>
        <p:spPr bwMode="auto">
          <a:xfrm>
            <a:off x="5538284" y="3987757"/>
            <a:ext cx="2482370" cy="6857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416E9622-F582-0C4D-8EC5-0D5D7652391B}"/>
              </a:ext>
            </a:extLst>
          </p:cNvPr>
          <p:cNvSpPr txBox="1"/>
          <p:nvPr/>
        </p:nvSpPr>
        <p:spPr>
          <a:xfrm>
            <a:off x="6049453" y="4079872"/>
            <a:ext cx="1825218" cy="565942"/>
          </a:xfrm>
          <a:prstGeom prst="rect">
            <a:avLst/>
          </a:prstGeom>
          <a:noFill/>
        </p:spPr>
        <p:txBody>
          <a:bodyPr wrap="none" lIns="186521" tIns="149217" rIns="186521" bIns="149217" rtlCol="0">
            <a:spAutoFit/>
          </a:bodyPr>
          <a:lstStyle/>
          <a:p>
            <a:pPr>
              <a:lnSpc>
                <a:spcPct val="90000"/>
              </a:lnSpc>
              <a:spcAft>
                <a:spcPts val="612"/>
              </a:spcAft>
            </a:pPr>
            <a:r>
              <a:rPr lang="en-US" sz="1873" b="1" dirty="0">
                <a:solidFill>
                  <a:schemeClr val="bg1"/>
                </a:solidFill>
              </a:rPr>
              <a:t>App Insights</a:t>
            </a:r>
          </a:p>
        </p:txBody>
      </p:sp>
      <p:pic>
        <p:nvPicPr>
          <p:cNvPr id="41" name="Graphic 40">
            <a:extLst>
              <a:ext uri="{FF2B5EF4-FFF2-40B4-BE49-F238E27FC236}">
                <a16:creationId xmlns:a16="http://schemas.microsoft.com/office/drawing/2014/main" id="{BAE228AF-596F-3442-9512-404C616F3B4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25685" y="3997784"/>
            <a:ext cx="1015503" cy="783897"/>
          </a:xfrm>
          <a:prstGeom prst="rect">
            <a:avLst/>
          </a:prstGeom>
        </p:spPr>
      </p:pic>
      <p:cxnSp>
        <p:nvCxnSpPr>
          <p:cNvPr id="42" name="Straight Arrow Connector 41">
            <a:extLst>
              <a:ext uri="{FF2B5EF4-FFF2-40B4-BE49-F238E27FC236}">
                <a16:creationId xmlns:a16="http://schemas.microsoft.com/office/drawing/2014/main" id="{B6BA1357-3EDD-2F49-94A5-C79AED5F63F3}"/>
              </a:ext>
            </a:extLst>
          </p:cNvPr>
          <p:cNvCxnSpPr>
            <a:cxnSpLocks/>
          </p:cNvCxnSpPr>
          <p:nvPr/>
        </p:nvCxnSpPr>
        <p:spPr>
          <a:xfrm rot="5400000">
            <a:off x="6644321" y="3758449"/>
            <a:ext cx="446704" cy="0"/>
          </a:xfrm>
          <a:prstGeom prst="straightConnector1">
            <a:avLst/>
          </a:prstGeom>
          <a:ln w="381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13EB68B2-0AF4-404F-A881-649C6AA88503}"/>
              </a:ext>
            </a:extLst>
          </p:cNvPr>
          <p:cNvSpPr/>
          <p:nvPr/>
        </p:nvSpPr>
        <p:spPr bwMode="auto">
          <a:xfrm>
            <a:off x="8489224" y="3985003"/>
            <a:ext cx="2482370" cy="6857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3" name="Graphic 42">
            <a:extLst>
              <a:ext uri="{FF2B5EF4-FFF2-40B4-BE49-F238E27FC236}">
                <a16:creationId xmlns:a16="http://schemas.microsoft.com/office/drawing/2014/main" id="{53CEC5E3-84AB-0C40-9077-00CCE6E70B19}"/>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32372" t="28743" r="35402" b="29231"/>
          <a:stretch/>
        </p:blipFill>
        <p:spPr>
          <a:xfrm>
            <a:off x="8459449" y="3997785"/>
            <a:ext cx="681197" cy="685738"/>
          </a:xfrm>
          <a:prstGeom prst="rect">
            <a:avLst/>
          </a:prstGeom>
        </p:spPr>
      </p:pic>
      <p:sp>
        <p:nvSpPr>
          <p:cNvPr id="46" name="TextBox 45">
            <a:extLst>
              <a:ext uri="{FF2B5EF4-FFF2-40B4-BE49-F238E27FC236}">
                <a16:creationId xmlns:a16="http://schemas.microsoft.com/office/drawing/2014/main" id="{669AF8E8-881E-C447-A7FF-9B7019E3A3AD}"/>
              </a:ext>
            </a:extLst>
          </p:cNvPr>
          <p:cNvSpPr txBox="1"/>
          <p:nvPr/>
        </p:nvSpPr>
        <p:spPr>
          <a:xfrm>
            <a:off x="9010209" y="4062848"/>
            <a:ext cx="1717314" cy="565942"/>
          </a:xfrm>
          <a:prstGeom prst="rect">
            <a:avLst/>
          </a:prstGeom>
          <a:noFill/>
        </p:spPr>
        <p:txBody>
          <a:bodyPr wrap="none" lIns="186521" tIns="149217" rIns="186521" bIns="149217" rtlCol="0">
            <a:spAutoFit/>
          </a:bodyPr>
          <a:lstStyle/>
          <a:p>
            <a:pPr>
              <a:lnSpc>
                <a:spcPct val="90000"/>
              </a:lnSpc>
              <a:spcAft>
                <a:spcPts val="612"/>
              </a:spcAft>
            </a:pPr>
            <a:r>
              <a:rPr lang="en-US" sz="1873" b="1" dirty="0">
                <a:solidFill>
                  <a:schemeClr val="bg1"/>
                </a:solidFill>
              </a:rPr>
              <a:t>Cloud Build</a:t>
            </a:r>
          </a:p>
        </p:txBody>
      </p:sp>
      <p:cxnSp>
        <p:nvCxnSpPr>
          <p:cNvPr id="48" name="Straight Arrow Connector 47">
            <a:extLst>
              <a:ext uri="{FF2B5EF4-FFF2-40B4-BE49-F238E27FC236}">
                <a16:creationId xmlns:a16="http://schemas.microsoft.com/office/drawing/2014/main" id="{B5A90DA0-63EA-CE4A-9319-2C2E8B69DE96}"/>
              </a:ext>
            </a:extLst>
          </p:cNvPr>
          <p:cNvCxnSpPr>
            <a:cxnSpLocks/>
          </p:cNvCxnSpPr>
          <p:nvPr/>
        </p:nvCxnSpPr>
        <p:spPr>
          <a:xfrm rot="16200000">
            <a:off x="9161436" y="3772726"/>
            <a:ext cx="446704" cy="0"/>
          </a:xfrm>
          <a:prstGeom prst="straightConnector1">
            <a:avLst/>
          </a:prstGeom>
          <a:ln w="381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9" name="Graphic 48">
            <a:extLst>
              <a:ext uri="{FF2B5EF4-FFF2-40B4-BE49-F238E27FC236}">
                <a16:creationId xmlns:a16="http://schemas.microsoft.com/office/drawing/2014/main" id="{22EFF209-13F0-E248-8F49-42535FABBA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8514998" y="4839656"/>
            <a:ext cx="488284" cy="504034"/>
          </a:xfrm>
          <a:prstGeom prst="rect">
            <a:avLst/>
          </a:prstGeom>
        </p:spPr>
      </p:pic>
      <p:pic>
        <p:nvPicPr>
          <p:cNvPr id="50" name="Graphic 49">
            <a:extLst>
              <a:ext uri="{FF2B5EF4-FFF2-40B4-BE49-F238E27FC236}">
                <a16:creationId xmlns:a16="http://schemas.microsoft.com/office/drawing/2014/main" id="{122D239A-9072-D44A-AA2F-AB1252E0A8B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9140646" y="4836203"/>
            <a:ext cx="488284" cy="504034"/>
          </a:xfrm>
          <a:prstGeom prst="rect">
            <a:avLst/>
          </a:prstGeom>
        </p:spPr>
      </p:pic>
      <p:pic>
        <p:nvPicPr>
          <p:cNvPr id="51" name="Graphic 50">
            <a:extLst>
              <a:ext uri="{FF2B5EF4-FFF2-40B4-BE49-F238E27FC236}">
                <a16:creationId xmlns:a16="http://schemas.microsoft.com/office/drawing/2014/main" id="{CCF1F382-29EC-FA47-8321-1939F71784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9766294" y="4832749"/>
            <a:ext cx="488284" cy="504034"/>
          </a:xfrm>
          <a:prstGeom prst="rect">
            <a:avLst/>
          </a:prstGeom>
        </p:spPr>
      </p:pic>
      <p:pic>
        <p:nvPicPr>
          <p:cNvPr id="52" name="Graphic 51">
            <a:extLst>
              <a:ext uri="{FF2B5EF4-FFF2-40B4-BE49-F238E27FC236}">
                <a16:creationId xmlns:a16="http://schemas.microsoft.com/office/drawing/2014/main" id="{C9733765-FC1C-E14A-8CA9-FDA9EA343D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10391942" y="4829296"/>
            <a:ext cx="488284" cy="504034"/>
          </a:xfrm>
          <a:prstGeom prst="rect">
            <a:avLst/>
          </a:prstGeom>
        </p:spPr>
      </p:pic>
      <p:sp>
        <p:nvSpPr>
          <p:cNvPr id="63" name="TextBox 62">
            <a:extLst>
              <a:ext uri="{FF2B5EF4-FFF2-40B4-BE49-F238E27FC236}">
                <a16:creationId xmlns:a16="http://schemas.microsoft.com/office/drawing/2014/main" id="{B64DD7D6-4262-134F-8C71-CCB39DC4B8A6}"/>
              </a:ext>
            </a:extLst>
          </p:cNvPr>
          <p:cNvSpPr txBox="1"/>
          <p:nvPr/>
        </p:nvSpPr>
        <p:spPr>
          <a:xfrm>
            <a:off x="4126000" y="2804199"/>
            <a:ext cx="701666" cy="527358"/>
          </a:xfrm>
          <a:prstGeom prst="rect">
            <a:avLst/>
          </a:prstGeom>
          <a:noFill/>
        </p:spPr>
        <p:txBody>
          <a:bodyPr wrap="square" lIns="186521" tIns="149217" rIns="186521" bIns="149217" rtlCol="0">
            <a:spAutoFit/>
          </a:bodyPr>
          <a:lstStyle/>
          <a:p>
            <a:pPr>
              <a:lnSpc>
                <a:spcPct val="90000"/>
              </a:lnSpc>
              <a:spcAft>
                <a:spcPts val="612"/>
              </a:spcAft>
            </a:pPr>
            <a:r>
              <a:rPr lang="en-US" sz="1632" b="1" dirty="0">
                <a:solidFill>
                  <a:srgbClr val="FF0000"/>
                </a:solidFill>
              </a:rPr>
              <a:t>No</a:t>
            </a:r>
          </a:p>
        </p:txBody>
      </p:sp>
      <p:sp>
        <p:nvSpPr>
          <p:cNvPr id="64" name="TextBox 63">
            <a:extLst>
              <a:ext uri="{FF2B5EF4-FFF2-40B4-BE49-F238E27FC236}">
                <a16:creationId xmlns:a16="http://schemas.microsoft.com/office/drawing/2014/main" id="{AF1EBFCF-9430-FF4C-941F-C0B53213B60D}"/>
              </a:ext>
            </a:extLst>
          </p:cNvPr>
          <p:cNvSpPr txBox="1"/>
          <p:nvPr/>
        </p:nvSpPr>
        <p:spPr>
          <a:xfrm>
            <a:off x="2843245" y="3586047"/>
            <a:ext cx="689719" cy="527372"/>
          </a:xfrm>
          <a:prstGeom prst="rect">
            <a:avLst/>
          </a:prstGeom>
          <a:noFill/>
        </p:spPr>
        <p:txBody>
          <a:bodyPr wrap="none" lIns="186521" tIns="149217" rIns="186521" bIns="149217" rtlCol="0">
            <a:spAutoFit/>
          </a:bodyPr>
          <a:lstStyle/>
          <a:p>
            <a:pPr>
              <a:lnSpc>
                <a:spcPct val="90000"/>
              </a:lnSpc>
              <a:spcAft>
                <a:spcPts val="612"/>
              </a:spcAft>
            </a:pPr>
            <a:r>
              <a:rPr lang="en-US" sz="1632" b="1" dirty="0">
                <a:solidFill>
                  <a:srgbClr val="00B050"/>
                </a:solidFill>
              </a:rPr>
              <a:t>Yes</a:t>
            </a:r>
          </a:p>
        </p:txBody>
      </p:sp>
      <p:cxnSp>
        <p:nvCxnSpPr>
          <p:cNvPr id="66" name="Elbow Connector 65">
            <a:extLst>
              <a:ext uri="{FF2B5EF4-FFF2-40B4-BE49-F238E27FC236}">
                <a16:creationId xmlns:a16="http://schemas.microsoft.com/office/drawing/2014/main" id="{67CADD47-FF63-0840-82AF-287F14182D70}"/>
              </a:ext>
            </a:extLst>
          </p:cNvPr>
          <p:cNvCxnSpPr>
            <a:cxnSpLocks/>
            <a:stCxn id="9" idx="1"/>
            <a:endCxn id="16" idx="3"/>
          </p:cNvCxnSpPr>
          <p:nvPr/>
        </p:nvCxnSpPr>
        <p:spPr>
          <a:xfrm rot="10800000" flipV="1">
            <a:off x="5111966" y="3224654"/>
            <a:ext cx="455209" cy="1105182"/>
          </a:xfrm>
          <a:prstGeom prst="bentConnector3">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0C126D0-E91D-FA40-B270-7703D1088B79}"/>
              </a:ext>
            </a:extLst>
          </p:cNvPr>
          <p:cNvCxnSpPr>
            <a:cxnSpLocks/>
          </p:cNvCxnSpPr>
          <p:nvPr/>
        </p:nvCxnSpPr>
        <p:spPr>
          <a:xfrm rot="16200000">
            <a:off x="8535788" y="3772726"/>
            <a:ext cx="446704" cy="0"/>
          </a:xfrm>
          <a:prstGeom prst="straightConnector1">
            <a:avLst/>
          </a:prstGeom>
          <a:ln w="381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132FB01-B433-3042-A233-0215753BADDE}"/>
              </a:ext>
            </a:extLst>
          </p:cNvPr>
          <p:cNvCxnSpPr>
            <a:cxnSpLocks/>
          </p:cNvCxnSpPr>
          <p:nvPr/>
        </p:nvCxnSpPr>
        <p:spPr>
          <a:xfrm rot="16200000">
            <a:off x="9787084" y="3772726"/>
            <a:ext cx="446704" cy="0"/>
          </a:xfrm>
          <a:prstGeom prst="straightConnector1">
            <a:avLst/>
          </a:prstGeom>
          <a:ln w="381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816A797-B03A-784D-9CDC-2E61AF613565}"/>
              </a:ext>
            </a:extLst>
          </p:cNvPr>
          <p:cNvCxnSpPr>
            <a:cxnSpLocks/>
          </p:cNvCxnSpPr>
          <p:nvPr/>
        </p:nvCxnSpPr>
        <p:spPr>
          <a:xfrm rot="16200000">
            <a:off x="10412732" y="3772726"/>
            <a:ext cx="446704" cy="0"/>
          </a:xfrm>
          <a:prstGeom prst="straightConnector1">
            <a:avLst/>
          </a:prstGeom>
          <a:ln w="381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CDFB7C5-99DB-DB4F-84E3-D15E70995C67}"/>
              </a:ext>
            </a:extLst>
          </p:cNvPr>
          <p:cNvCxnSpPr>
            <a:cxnSpLocks/>
          </p:cNvCxnSpPr>
          <p:nvPr/>
        </p:nvCxnSpPr>
        <p:spPr>
          <a:xfrm flipV="1">
            <a:off x="1979350" y="3218558"/>
            <a:ext cx="837656" cy="899"/>
          </a:xfrm>
          <a:prstGeom prst="straightConnector1">
            <a:avLst/>
          </a:prstGeom>
          <a:ln w="381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8BD29066-2645-5D4C-8EE2-13A9AC076811}"/>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38834" t="36124" r="40448" b="36083"/>
          <a:stretch/>
        </p:blipFill>
        <p:spPr>
          <a:xfrm>
            <a:off x="1240355" y="2874061"/>
            <a:ext cx="575685" cy="596779"/>
          </a:xfrm>
          <a:prstGeom prst="rect">
            <a:avLst/>
          </a:prstGeom>
        </p:spPr>
      </p:pic>
      <p:sp>
        <p:nvSpPr>
          <p:cNvPr id="77" name="Rectangle 76">
            <a:extLst>
              <a:ext uri="{FF2B5EF4-FFF2-40B4-BE49-F238E27FC236}">
                <a16:creationId xmlns:a16="http://schemas.microsoft.com/office/drawing/2014/main" id="{3A11A79B-5145-664B-A582-D3C054B5D147}"/>
              </a:ext>
            </a:extLst>
          </p:cNvPr>
          <p:cNvSpPr/>
          <p:nvPr/>
        </p:nvSpPr>
        <p:spPr>
          <a:xfrm>
            <a:off x="308989" y="3477933"/>
            <a:ext cx="2334229" cy="312073"/>
          </a:xfrm>
          <a:prstGeom prst="rect">
            <a:avLst/>
          </a:prstGeom>
        </p:spPr>
        <p:txBody>
          <a:bodyPr wrap="none">
            <a:spAutoFit/>
          </a:bodyPr>
          <a:lstStyle/>
          <a:p>
            <a:r>
              <a:rPr lang="en-US" sz="1428" u="sng" dirty="0">
                <a:solidFill>
                  <a:schemeClr val="accent1"/>
                </a:solidFill>
              </a:rPr>
              <a:t>docs.microsoft.com/azure/</a:t>
            </a:r>
          </a:p>
        </p:txBody>
      </p:sp>
      <p:cxnSp>
        <p:nvCxnSpPr>
          <p:cNvPr id="78" name="Straight Arrow Connector 77">
            <a:extLst>
              <a:ext uri="{FF2B5EF4-FFF2-40B4-BE49-F238E27FC236}">
                <a16:creationId xmlns:a16="http://schemas.microsoft.com/office/drawing/2014/main" id="{ACA1B8A4-CE4B-BE47-85BD-C7BAEF693CD1}"/>
              </a:ext>
            </a:extLst>
          </p:cNvPr>
          <p:cNvCxnSpPr>
            <a:cxnSpLocks/>
          </p:cNvCxnSpPr>
          <p:nvPr/>
        </p:nvCxnSpPr>
        <p:spPr>
          <a:xfrm rot="10800000">
            <a:off x="8012745" y="4326870"/>
            <a:ext cx="446704" cy="0"/>
          </a:xfrm>
          <a:prstGeom prst="straightConnector1">
            <a:avLst/>
          </a:prstGeom>
          <a:ln w="381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719AE532-57B8-654B-A35F-E89486537CFB}"/>
              </a:ext>
            </a:extLst>
          </p:cNvPr>
          <p:cNvCxnSpPr>
            <a:cxnSpLocks/>
            <a:endCxn id="22" idx="0"/>
          </p:cNvCxnSpPr>
          <p:nvPr/>
        </p:nvCxnSpPr>
        <p:spPr>
          <a:xfrm>
            <a:off x="8058448" y="2128984"/>
            <a:ext cx="1687889" cy="752801"/>
          </a:xfrm>
          <a:prstGeom prst="bentConnector2">
            <a:avLst/>
          </a:prstGeom>
          <a:ln w="28575">
            <a:solidFill>
              <a:schemeClr val="tx1">
                <a:lumMod val="75000"/>
                <a:lumOff val="2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6943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D39DFEC5-B201-2446-AA30-4463CF8CC61F}"/>
              </a:ext>
            </a:extLst>
          </p:cNvPr>
          <p:cNvCxnSpPr/>
          <p:nvPr/>
        </p:nvCxnSpPr>
        <p:spPr>
          <a:xfrm flipH="1" flipV="1">
            <a:off x="7437077" y="3630295"/>
            <a:ext cx="1" cy="20230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286B210-9741-DE4D-8897-C13A793F92B7}"/>
              </a:ext>
            </a:extLst>
          </p:cNvPr>
          <p:cNvCxnSpPr>
            <a:stCxn id="19" idx="0"/>
          </p:cNvCxnSpPr>
          <p:nvPr/>
        </p:nvCxnSpPr>
        <p:spPr>
          <a:xfrm flipH="1" flipV="1">
            <a:off x="5394744" y="3630295"/>
            <a:ext cx="1" cy="20230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76B876BE-34C3-7746-81F0-D8C2B65FDE6C}"/>
              </a:ext>
            </a:extLst>
          </p:cNvPr>
          <p:cNvSpPr>
            <a:spLocks noGrp="1"/>
          </p:cNvSpPr>
          <p:nvPr>
            <p:ph type="title"/>
          </p:nvPr>
        </p:nvSpPr>
        <p:spPr>
          <a:xfrm>
            <a:off x="402246" y="449264"/>
            <a:ext cx="11563350" cy="754061"/>
          </a:xfrm>
        </p:spPr>
        <p:txBody>
          <a:bodyPr/>
          <a:lstStyle/>
          <a:p>
            <a:r>
              <a:rPr lang="en-US" dirty="0"/>
              <a:t>Docs combines hundreds of independent GitHub repos</a:t>
            </a:r>
            <a:br>
              <a:rPr lang="en-US" dirty="0"/>
            </a:br>
            <a:r>
              <a:rPr lang="en-US" sz="2400" dirty="0"/>
              <a:t>Scale out: Independent repos, storage, and build</a:t>
            </a:r>
          </a:p>
        </p:txBody>
      </p:sp>
      <p:graphicFrame>
        <p:nvGraphicFramePr>
          <p:cNvPr id="2" name="Diagram 1">
            <a:extLst>
              <a:ext uri="{FF2B5EF4-FFF2-40B4-BE49-F238E27FC236}">
                <a16:creationId xmlns:a16="http://schemas.microsoft.com/office/drawing/2014/main" id="{0FD53D14-46F1-8747-A239-D1ABC5543813}"/>
              </a:ext>
            </a:extLst>
          </p:cNvPr>
          <p:cNvGraphicFramePr/>
          <p:nvPr>
            <p:extLst>
              <p:ext uri="{D42A27DB-BD31-4B8C-83A1-F6EECF244321}">
                <p14:modId xmlns:p14="http://schemas.microsoft.com/office/powerpoint/2010/main" val="127827354"/>
              </p:ext>
            </p:extLst>
          </p:nvPr>
        </p:nvGraphicFramePr>
        <p:xfrm>
          <a:off x="2071158" y="1567002"/>
          <a:ext cx="8290983" cy="2225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Graphic 12">
            <a:extLst>
              <a:ext uri="{FF2B5EF4-FFF2-40B4-BE49-F238E27FC236}">
                <a16:creationId xmlns:a16="http://schemas.microsoft.com/office/drawing/2014/main" id="{2457A770-47EA-2D46-A16F-D01AF8C377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922948" y="4063290"/>
            <a:ext cx="755223" cy="779583"/>
          </a:xfrm>
          <a:prstGeom prst="rect">
            <a:avLst/>
          </a:prstGeom>
        </p:spPr>
      </p:pic>
      <p:pic>
        <p:nvPicPr>
          <p:cNvPr id="7" name="Picture 6">
            <a:extLst>
              <a:ext uri="{FF2B5EF4-FFF2-40B4-BE49-F238E27FC236}">
                <a16:creationId xmlns:a16="http://schemas.microsoft.com/office/drawing/2014/main" id="{D75B57B9-9965-3545-BA6A-4ECFDA25DACB}"/>
              </a:ext>
            </a:extLst>
          </p:cNvPr>
          <p:cNvPicPr>
            <a:picLocks noChangeAspect="1"/>
          </p:cNvPicPr>
          <p:nvPr/>
        </p:nvPicPr>
        <p:blipFill>
          <a:blip r:embed="rId9"/>
          <a:stretch>
            <a:fillRect/>
          </a:stretch>
        </p:blipFill>
        <p:spPr>
          <a:xfrm>
            <a:off x="4572840" y="4064526"/>
            <a:ext cx="1643809" cy="960120"/>
          </a:xfrm>
          <a:prstGeom prst="rect">
            <a:avLst/>
          </a:prstGeom>
          <a:ln>
            <a:solidFill>
              <a:srgbClr val="B2B2B2"/>
            </a:solidFill>
          </a:ln>
        </p:spPr>
      </p:pic>
      <p:pic>
        <p:nvPicPr>
          <p:cNvPr id="14" name="Picture 13">
            <a:extLst>
              <a:ext uri="{FF2B5EF4-FFF2-40B4-BE49-F238E27FC236}">
                <a16:creationId xmlns:a16="http://schemas.microsoft.com/office/drawing/2014/main" id="{07A83F38-6C06-AF45-814B-24D9002F6508}"/>
              </a:ext>
            </a:extLst>
          </p:cNvPr>
          <p:cNvPicPr>
            <a:picLocks noChangeAspect="1"/>
          </p:cNvPicPr>
          <p:nvPr/>
        </p:nvPicPr>
        <p:blipFill>
          <a:blip r:embed="rId10"/>
          <a:stretch>
            <a:fillRect/>
          </a:stretch>
        </p:blipFill>
        <p:spPr>
          <a:xfrm>
            <a:off x="2281267" y="4064526"/>
            <a:ext cx="1643809" cy="960120"/>
          </a:xfrm>
          <a:prstGeom prst="rect">
            <a:avLst/>
          </a:prstGeom>
          <a:ln>
            <a:solidFill>
              <a:srgbClr val="B2B2B2"/>
            </a:solidFill>
          </a:ln>
        </p:spPr>
      </p:pic>
      <p:pic>
        <p:nvPicPr>
          <p:cNvPr id="15" name="Picture 14">
            <a:extLst>
              <a:ext uri="{FF2B5EF4-FFF2-40B4-BE49-F238E27FC236}">
                <a16:creationId xmlns:a16="http://schemas.microsoft.com/office/drawing/2014/main" id="{0A22AE79-CCA0-A241-A94C-95AE85DFD3FD}"/>
              </a:ext>
            </a:extLst>
          </p:cNvPr>
          <p:cNvPicPr>
            <a:picLocks noChangeAspect="1"/>
          </p:cNvPicPr>
          <p:nvPr/>
        </p:nvPicPr>
        <p:blipFill>
          <a:blip r:embed="rId11"/>
          <a:stretch>
            <a:fillRect/>
          </a:stretch>
        </p:blipFill>
        <p:spPr>
          <a:xfrm>
            <a:off x="6643475" y="4063290"/>
            <a:ext cx="1645920" cy="961356"/>
          </a:xfrm>
          <a:prstGeom prst="rect">
            <a:avLst/>
          </a:prstGeom>
          <a:ln>
            <a:solidFill>
              <a:srgbClr val="B2B2B2"/>
            </a:solidFill>
          </a:ln>
        </p:spPr>
      </p:pic>
      <p:grpSp>
        <p:nvGrpSpPr>
          <p:cNvPr id="18" name="Group 17">
            <a:extLst>
              <a:ext uri="{FF2B5EF4-FFF2-40B4-BE49-F238E27FC236}">
                <a16:creationId xmlns:a16="http://schemas.microsoft.com/office/drawing/2014/main" id="{2BAFEFAA-3708-144F-8843-D74C26B4774B}"/>
              </a:ext>
            </a:extLst>
          </p:cNvPr>
          <p:cNvGrpSpPr/>
          <p:nvPr/>
        </p:nvGrpSpPr>
        <p:grpSpPr>
          <a:xfrm>
            <a:off x="8716221" y="4063290"/>
            <a:ext cx="1645920" cy="961356"/>
            <a:chOff x="8716221" y="4668490"/>
            <a:chExt cx="1645920" cy="961356"/>
          </a:xfrm>
        </p:grpSpPr>
        <p:pic>
          <p:nvPicPr>
            <p:cNvPr id="16" name="Picture 15">
              <a:extLst>
                <a:ext uri="{FF2B5EF4-FFF2-40B4-BE49-F238E27FC236}">
                  <a16:creationId xmlns:a16="http://schemas.microsoft.com/office/drawing/2014/main" id="{B9D0E9C1-F633-BD44-B0A1-CFA37158D655}"/>
                </a:ext>
              </a:extLst>
            </p:cNvPr>
            <p:cNvPicPr>
              <a:picLocks noChangeAspect="1"/>
            </p:cNvPicPr>
            <p:nvPr/>
          </p:nvPicPr>
          <p:blipFill>
            <a:blip r:embed="rId11"/>
            <a:stretch>
              <a:fillRect/>
            </a:stretch>
          </p:blipFill>
          <p:spPr>
            <a:xfrm>
              <a:off x="8716221" y="4668490"/>
              <a:ext cx="1645920" cy="961356"/>
            </a:xfrm>
            <a:prstGeom prst="rect">
              <a:avLst/>
            </a:prstGeom>
            <a:solidFill>
              <a:srgbClr val="0078D4"/>
            </a:solidFill>
            <a:ln>
              <a:solidFill>
                <a:srgbClr val="B2B2B2"/>
              </a:solidFill>
            </a:ln>
          </p:spPr>
        </p:pic>
        <p:sp>
          <p:nvSpPr>
            <p:cNvPr id="17" name="Rectangle 16">
              <a:extLst>
                <a:ext uri="{FF2B5EF4-FFF2-40B4-BE49-F238E27FC236}">
                  <a16:creationId xmlns:a16="http://schemas.microsoft.com/office/drawing/2014/main" id="{5D5E0ACE-D939-CE49-9737-EBBDE0D4723D}"/>
                </a:ext>
              </a:extLst>
            </p:cNvPr>
            <p:cNvSpPr/>
            <p:nvPr/>
          </p:nvSpPr>
          <p:spPr bwMode="auto">
            <a:xfrm>
              <a:off x="8716221" y="4668490"/>
              <a:ext cx="1645920" cy="961356"/>
            </a:xfrm>
            <a:prstGeom prst="rect">
              <a:avLst/>
            </a:prstGeom>
            <a:solidFill>
              <a:srgbClr val="737373">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2BC83A71-4A8C-CC47-9FD3-C4B04F32EAAC}"/>
              </a:ext>
            </a:extLst>
          </p:cNvPr>
          <p:cNvSpPr/>
          <p:nvPr/>
        </p:nvSpPr>
        <p:spPr>
          <a:xfrm>
            <a:off x="2112202" y="5050163"/>
            <a:ext cx="1942711" cy="276999"/>
          </a:xfrm>
          <a:prstGeom prst="rect">
            <a:avLst/>
          </a:prstGeom>
        </p:spPr>
        <p:txBody>
          <a:bodyPr wrap="none">
            <a:spAutoFit/>
          </a:bodyPr>
          <a:lstStyle/>
          <a:p>
            <a:r>
              <a:rPr lang="en-US" sz="1200" dirty="0"/>
              <a:t>aspnet/</a:t>
            </a:r>
            <a:r>
              <a:rPr lang="en-US" sz="1200" dirty="0" err="1"/>
              <a:t>AspNetCore.Docs</a:t>
            </a:r>
            <a:r>
              <a:rPr lang="en-US" sz="1200" dirty="0"/>
              <a:t>/</a:t>
            </a:r>
          </a:p>
        </p:txBody>
      </p:sp>
      <p:sp>
        <p:nvSpPr>
          <p:cNvPr id="23" name="Rectangle 22">
            <a:extLst>
              <a:ext uri="{FF2B5EF4-FFF2-40B4-BE49-F238E27FC236}">
                <a16:creationId xmlns:a16="http://schemas.microsoft.com/office/drawing/2014/main" id="{72CF9FD4-2AD0-804F-A17C-1FCED016A531}"/>
              </a:ext>
            </a:extLst>
          </p:cNvPr>
          <p:cNvSpPr/>
          <p:nvPr/>
        </p:nvSpPr>
        <p:spPr>
          <a:xfrm>
            <a:off x="4363924" y="5050163"/>
            <a:ext cx="2022413" cy="276999"/>
          </a:xfrm>
          <a:prstGeom prst="rect">
            <a:avLst/>
          </a:prstGeom>
        </p:spPr>
        <p:txBody>
          <a:bodyPr wrap="none">
            <a:spAutoFit/>
          </a:bodyPr>
          <a:lstStyle/>
          <a:p>
            <a:r>
              <a:rPr lang="en-US" sz="1200" dirty="0" err="1"/>
              <a:t>MicrosoftDocs</a:t>
            </a:r>
            <a:r>
              <a:rPr lang="en-US" sz="1200" dirty="0"/>
              <a:t>/azure-docs/</a:t>
            </a:r>
          </a:p>
        </p:txBody>
      </p:sp>
      <p:sp>
        <p:nvSpPr>
          <p:cNvPr id="24" name="Rectangle 23">
            <a:extLst>
              <a:ext uri="{FF2B5EF4-FFF2-40B4-BE49-F238E27FC236}">
                <a16:creationId xmlns:a16="http://schemas.microsoft.com/office/drawing/2014/main" id="{D1F45559-BF79-FD49-90A2-B26871C0E83C}"/>
              </a:ext>
            </a:extLst>
          </p:cNvPr>
          <p:cNvSpPr/>
          <p:nvPr/>
        </p:nvSpPr>
        <p:spPr>
          <a:xfrm>
            <a:off x="6521151" y="5050162"/>
            <a:ext cx="1851341" cy="276999"/>
          </a:xfrm>
          <a:prstGeom prst="rect">
            <a:avLst/>
          </a:prstGeom>
        </p:spPr>
        <p:txBody>
          <a:bodyPr wrap="none">
            <a:spAutoFit/>
          </a:bodyPr>
          <a:lstStyle/>
          <a:p>
            <a:r>
              <a:rPr lang="en-US" sz="1200" dirty="0" err="1"/>
              <a:t>MicrosoftDocs</a:t>
            </a:r>
            <a:r>
              <a:rPr lang="en-US" sz="1200" dirty="0"/>
              <a:t>/sql-docs/</a:t>
            </a:r>
          </a:p>
        </p:txBody>
      </p:sp>
      <p:pic>
        <p:nvPicPr>
          <p:cNvPr id="19" name="Picture 18">
            <a:extLst>
              <a:ext uri="{FF2B5EF4-FFF2-40B4-BE49-F238E27FC236}">
                <a16:creationId xmlns:a16="http://schemas.microsoft.com/office/drawing/2014/main" id="{F1144D93-7004-6446-B70A-9CB386E6AD36}"/>
              </a:ext>
            </a:extLst>
          </p:cNvPr>
          <p:cNvPicPr>
            <a:picLocks noChangeAspect="1"/>
          </p:cNvPicPr>
          <p:nvPr/>
        </p:nvPicPr>
        <p:blipFill>
          <a:blip r:embed="rId9"/>
          <a:stretch>
            <a:fillRect/>
          </a:stretch>
        </p:blipFill>
        <p:spPr>
          <a:xfrm>
            <a:off x="4572840" y="5653368"/>
            <a:ext cx="1643809" cy="960120"/>
          </a:xfrm>
          <a:prstGeom prst="rect">
            <a:avLst/>
          </a:prstGeom>
          <a:ln>
            <a:solidFill>
              <a:srgbClr val="B2B2B2"/>
            </a:solidFill>
          </a:ln>
        </p:spPr>
      </p:pic>
      <p:pic>
        <p:nvPicPr>
          <p:cNvPr id="21" name="Picture 20">
            <a:extLst>
              <a:ext uri="{FF2B5EF4-FFF2-40B4-BE49-F238E27FC236}">
                <a16:creationId xmlns:a16="http://schemas.microsoft.com/office/drawing/2014/main" id="{A840FFFE-55BC-C445-BE08-0305E72F39AE}"/>
              </a:ext>
            </a:extLst>
          </p:cNvPr>
          <p:cNvPicPr>
            <a:picLocks noChangeAspect="1"/>
          </p:cNvPicPr>
          <p:nvPr/>
        </p:nvPicPr>
        <p:blipFill>
          <a:blip r:embed="rId11"/>
          <a:stretch>
            <a:fillRect/>
          </a:stretch>
        </p:blipFill>
        <p:spPr>
          <a:xfrm>
            <a:off x="6643475" y="5652132"/>
            <a:ext cx="1645920" cy="961356"/>
          </a:xfrm>
          <a:prstGeom prst="rect">
            <a:avLst/>
          </a:prstGeom>
          <a:ln>
            <a:solidFill>
              <a:srgbClr val="B2B2B2"/>
            </a:solidFill>
          </a:ln>
        </p:spPr>
      </p:pic>
      <p:pic>
        <p:nvPicPr>
          <p:cNvPr id="25" name="Graphic 24">
            <a:extLst>
              <a:ext uri="{FF2B5EF4-FFF2-40B4-BE49-F238E27FC236}">
                <a16:creationId xmlns:a16="http://schemas.microsoft.com/office/drawing/2014/main" id="{7F6DA4A7-460D-4C4E-BE8D-6B036E8E6D7B}"/>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44771" t="30135" r="28660" b="34932"/>
          <a:stretch/>
        </p:blipFill>
        <p:spPr>
          <a:xfrm>
            <a:off x="922949" y="2862990"/>
            <a:ext cx="755222" cy="767305"/>
          </a:xfrm>
          <a:prstGeom prst="rect">
            <a:avLst/>
          </a:prstGeom>
        </p:spPr>
      </p:pic>
      <p:sp>
        <p:nvSpPr>
          <p:cNvPr id="26" name="Rectangle 25">
            <a:extLst>
              <a:ext uri="{FF2B5EF4-FFF2-40B4-BE49-F238E27FC236}">
                <a16:creationId xmlns:a16="http://schemas.microsoft.com/office/drawing/2014/main" id="{FAB80931-B589-474D-B283-162AD3CDBA10}"/>
              </a:ext>
            </a:extLst>
          </p:cNvPr>
          <p:cNvSpPr/>
          <p:nvPr/>
        </p:nvSpPr>
        <p:spPr>
          <a:xfrm>
            <a:off x="4363924" y="6613488"/>
            <a:ext cx="2225994" cy="276999"/>
          </a:xfrm>
          <a:prstGeom prst="rect">
            <a:avLst/>
          </a:prstGeom>
        </p:spPr>
        <p:txBody>
          <a:bodyPr wrap="none">
            <a:spAutoFit/>
          </a:bodyPr>
          <a:lstStyle/>
          <a:p>
            <a:r>
              <a:rPr lang="en-US" sz="1200" dirty="0" err="1"/>
              <a:t>MicrosoftDocs</a:t>
            </a:r>
            <a:r>
              <a:rPr lang="en-US" sz="1200" dirty="0"/>
              <a:t>/azure-docs-</a:t>
            </a:r>
            <a:r>
              <a:rPr lang="en-US" sz="1200" dirty="0" err="1"/>
              <a:t>pr</a:t>
            </a:r>
            <a:r>
              <a:rPr lang="en-US" sz="1200" dirty="0"/>
              <a:t>/</a:t>
            </a:r>
          </a:p>
        </p:txBody>
      </p:sp>
      <p:sp>
        <p:nvSpPr>
          <p:cNvPr id="27" name="Rectangle 26">
            <a:extLst>
              <a:ext uri="{FF2B5EF4-FFF2-40B4-BE49-F238E27FC236}">
                <a16:creationId xmlns:a16="http://schemas.microsoft.com/office/drawing/2014/main" id="{E35D8A57-55E0-DC42-9736-0D638F2E9606}"/>
              </a:ext>
            </a:extLst>
          </p:cNvPr>
          <p:cNvSpPr/>
          <p:nvPr/>
        </p:nvSpPr>
        <p:spPr>
          <a:xfrm>
            <a:off x="6521151" y="6613487"/>
            <a:ext cx="2054922" cy="276999"/>
          </a:xfrm>
          <a:prstGeom prst="rect">
            <a:avLst/>
          </a:prstGeom>
        </p:spPr>
        <p:txBody>
          <a:bodyPr wrap="none">
            <a:spAutoFit/>
          </a:bodyPr>
          <a:lstStyle/>
          <a:p>
            <a:r>
              <a:rPr lang="en-US" sz="1200" dirty="0" err="1"/>
              <a:t>MicrosoftDocs</a:t>
            </a:r>
            <a:r>
              <a:rPr lang="en-US" sz="1200" dirty="0"/>
              <a:t>/sql-docs-</a:t>
            </a:r>
            <a:r>
              <a:rPr lang="en-US" sz="1200" dirty="0" err="1"/>
              <a:t>pr</a:t>
            </a:r>
            <a:r>
              <a:rPr lang="en-US" sz="1200" dirty="0"/>
              <a:t>/</a:t>
            </a:r>
          </a:p>
        </p:txBody>
      </p:sp>
      <p:sp>
        <p:nvSpPr>
          <p:cNvPr id="28" name="Rectangle 27">
            <a:extLst>
              <a:ext uri="{FF2B5EF4-FFF2-40B4-BE49-F238E27FC236}">
                <a16:creationId xmlns:a16="http://schemas.microsoft.com/office/drawing/2014/main" id="{8B07EA72-12B1-B044-AF49-6993944B99D0}"/>
              </a:ext>
            </a:extLst>
          </p:cNvPr>
          <p:cNvSpPr/>
          <p:nvPr/>
        </p:nvSpPr>
        <p:spPr>
          <a:xfrm>
            <a:off x="2823604" y="5994310"/>
            <a:ext cx="1096519" cy="276999"/>
          </a:xfrm>
          <a:prstGeom prst="rect">
            <a:avLst/>
          </a:prstGeom>
        </p:spPr>
        <p:txBody>
          <a:bodyPr wrap="none">
            <a:spAutoFit/>
          </a:bodyPr>
          <a:lstStyle/>
          <a:p>
            <a:r>
              <a:rPr lang="en-US" sz="1200" dirty="0"/>
              <a:t>Private Repos</a:t>
            </a:r>
          </a:p>
        </p:txBody>
      </p:sp>
    </p:spTree>
    <p:extLst>
      <p:ext uri="{BB962C8B-B14F-4D97-AF65-F5344CB8AC3E}">
        <p14:creationId xmlns:p14="http://schemas.microsoft.com/office/powerpoint/2010/main" val="323163750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DBBD5E-B920-D54B-9EDD-2678D47C0CBA}"/>
              </a:ext>
            </a:extLst>
          </p:cNvPr>
          <p:cNvSpPr/>
          <p:nvPr/>
        </p:nvSpPr>
        <p:spPr bwMode="auto">
          <a:xfrm>
            <a:off x="-1" y="1380109"/>
            <a:ext cx="12436475" cy="1110141"/>
          </a:xfrm>
          <a:prstGeom prst="rect">
            <a:avLst/>
          </a:prstGeom>
          <a:solidFill>
            <a:srgbClr val="FFB9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err="1">
              <a:solidFill>
                <a:srgbClr val="282828"/>
              </a:solidFill>
              <a:latin typeface="Segoe UI Semibold" panose="020B0502040204020203" pitchFamily="34" charset="0"/>
              <a:ea typeface="Segoe UI" pitchFamily="34" charset="0"/>
              <a:cs typeface="Segoe UI Semibold" panose="020B0502040204020203" pitchFamily="34" charset="0"/>
            </a:endParaRPr>
          </a:p>
        </p:txBody>
      </p:sp>
      <p:sp>
        <p:nvSpPr>
          <p:cNvPr id="2" name="Title 1">
            <a:extLst>
              <a:ext uri="{FF2B5EF4-FFF2-40B4-BE49-F238E27FC236}">
                <a16:creationId xmlns:a16="http://schemas.microsoft.com/office/drawing/2014/main" id="{B3E3B3C7-9319-5247-A604-C29D2F61C73C}"/>
              </a:ext>
            </a:extLst>
          </p:cNvPr>
          <p:cNvSpPr>
            <a:spLocks noGrp="1"/>
          </p:cNvSpPr>
          <p:nvPr>
            <p:ph type="title"/>
          </p:nvPr>
        </p:nvSpPr>
        <p:spPr>
          <a:xfrm>
            <a:off x="239584" y="182807"/>
            <a:ext cx="11563350" cy="758825"/>
          </a:xfrm>
        </p:spPr>
        <p:txBody>
          <a:bodyPr/>
          <a:lstStyle/>
          <a:p>
            <a:r>
              <a:rPr lang="en-US" dirty="0"/>
              <a:t>From Fully Static to Static + Dynamic Site Chrome</a:t>
            </a:r>
          </a:p>
        </p:txBody>
      </p:sp>
      <p:sp>
        <p:nvSpPr>
          <p:cNvPr id="3" name="Content Placeholder 2">
            <a:extLst>
              <a:ext uri="{FF2B5EF4-FFF2-40B4-BE49-F238E27FC236}">
                <a16:creationId xmlns:a16="http://schemas.microsoft.com/office/drawing/2014/main" id="{9DF57637-41A9-FA44-871F-9805D2C1C545}"/>
              </a:ext>
            </a:extLst>
          </p:cNvPr>
          <p:cNvSpPr>
            <a:spLocks noGrp="1"/>
          </p:cNvSpPr>
          <p:nvPr>
            <p:ph idx="1"/>
          </p:nvPr>
        </p:nvSpPr>
        <p:spPr>
          <a:xfrm>
            <a:off x="239584" y="3367203"/>
            <a:ext cx="6356135" cy="2117154"/>
          </a:xfrm>
        </p:spPr>
        <p:txBody>
          <a:bodyPr>
            <a:normAutofit/>
          </a:bodyPr>
          <a:lstStyle/>
          <a:p>
            <a:r>
              <a:rPr lang="en-US" b="1" dirty="0"/>
              <a:t>Before: Static</a:t>
            </a:r>
          </a:p>
          <a:p>
            <a:pPr lvl="1"/>
            <a:r>
              <a:rPr lang="en-US" dirty="0"/>
              <a:t>Each site created full HTML page content</a:t>
            </a:r>
          </a:p>
          <a:p>
            <a:pPr lvl="1"/>
            <a:endParaRPr lang="en-US" dirty="0"/>
          </a:p>
          <a:p>
            <a:r>
              <a:rPr lang="en-US" b="1" dirty="0"/>
              <a:t>After: Dynamic Chrome / Styles</a:t>
            </a:r>
          </a:p>
          <a:p>
            <a:pPr lvl="1"/>
            <a:r>
              <a:rPr lang="en-US" dirty="0"/>
              <a:t>Decoupled site chrome from content</a:t>
            </a:r>
          </a:p>
          <a:p>
            <a:pPr lvl="1"/>
            <a:r>
              <a:rPr lang="en-US" dirty="0"/>
              <a:t>Content Build only creates </a:t>
            </a:r>
            <a:r>
              <a:rPr lang="en-US" b="1" dirty="0">
                <a:solidFill>
                  <a:srgbClr val="FF0000"/>
                </a:solidFill>
              </a:rPr>
              <a:t>red</a:t>
            </a:r>
            <a:r>
              <a:rPr lang="en-US" dirty="0"/>
              <a:t> section</a:t>
            </a:r>
            <a:endParaRPr lang="en-US" b="1" dirty="0">
              <a:solidFill>
                <a:srgbClr val="FF0000"/>
              </a:solidFill>
            </a:endParaRPr>
          </a:p>
          <a:p>
            <a:pPr lvl="1"/>
            <a:endParaRPr lang="en-US" dirty="0"/>
          </a:p>
          <a:p>
            <a:endParaRPr lang="en-US" dirty="0"/>
          </a:p>
          <a:p>
            <a:endParaRPr lang="en-US" dirty="0"/>
          </a:p>
        </p:txBody>
      </p:sp>
      <p:pic>
        <p:nvPicPr>
          <p:cNvPr id="5" name="Picture 4">
            <a:extLst>
              <a:ext uri="{FF2B5EF4-FFF2-40B4-BE49-F238E27FC236}">
                <a16:creationId xmlns:a16="http://schemas.microsoft.com/office/drawing/2014/main" id="{C7AEB008-2635-7A49-A100-B87519193E9D}"/>
              </a:ext>
            </a:extLst>
          </p:cNvPr>
          <p:cNvPicPr>
            <a:picLocks noChangeAspect="1"/>
          </p:cNvPicPr>
          <p:nvPr/>
        </p:nvPicPr>
        <p:blipFill>
          <a:blip r:embed="rId2"/>
          <a:stretch>
            <a:fillRect/>
          </a:stretch>
        </p:blipFill>
        <p:spPr>
          <a:xfrm>
            <a:off x="6595719" y="3108016"/>
            <a:ext cx="5578589" cy="3054291"/>
          </a:xfrm>
          <a:prstGeom prst="rect">
            <a:avLst/>
          </a:prstGeom>
        </p:spPr>
      </p:pic>
      <p:sp>
        <p:nvSpPr>
          <p:cNvPr id="6" name="Warning_E7BA" title="Icon of a triangle with an exclaimation point inside">
            <a:extLst>
              <a:ext uri="{FF2B5EF4-FFF2-40B4-BE49-F238E27FC236}">
                <a16:creationId xmlns:a16="http://schemas.microsoft.com/office/drawing/2014/main" id="{F2AD5CB2-1E97-624F-8BE9-1D8D34969121}"/>
              </a:ext>
            </a:extLst>
          </p:cNvPr>
          <p:cNvSpPr>
            <a:spLocks noChangeAspect="1" noEditPoints="1"/>
          </p:cNvSpPr>
          <p:nvPr/>
        </p:nvSpPr>
        <p:spPr bwMode="auto">
          <a:xfrm>
            <a:off x="723900" y="1656067"/>
            <a:ext cx="680173" cy="534887"/>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9050" cap="sq">
            <a:solidFill>
              <a:srgbClr val="28282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E81123"/>
              </a:solidFill>
            </a:endParaRPr>
          </a:p>
        </p:txBody>
      </p:sp>
      <p:sp>
        <p:nvSpPr>
          <p:cNvPr id="7" name="Rectangle 6">
            <a:extLst>
              <a:ext uri="{FF2B5EF4-FFF2-40B4-BE49-F238E27FC236}">
                <a16:creationId xmlns:a16="http://schemas.microsoft.com/office/drawing/2014/main" id="{CDECDFB6-3162-4248-96C1-B90A6A376C56}"/>
              </a:ext>
            </a:extLst>
          </p:cNvPr>
          <p:cNvSpPr/>
          <p:nvPr/>
        </p:nvSpPr>
        <p:spPr>
          <a:xfrm>
            <a:off x="1666239" y="1704346"/>
            <a:ext cx="10508069" cy="461665"/>
          </a:xfrm>
          <a:prstGeom prst="rect">
            <a:avLst/>
          </a:prstGeom>
        </p:spPr>
        <p:txBody>
          <a:bodyPr wrap="square">
            <a:spAutoFit/>
          </a:bodyPr>
          <a:lstStyle/>
          <a:p>
            <a:r>
              <a:rPr lang="en-US" sz="2400" dirty="0">
                <a:solidFill>
                  <a:srgbClr val="282828"/>
                </a:solidFill>
                <a:latin typeface="Segoe UI Light" panose="020B0502040204020203" pitchFamily="34" charset="0"/>
                <a:cs typeface="Segoe UI Light" panose="020B0502040204020203" pitchFamily="34" charset="0"/>
              </a:rPr>
              <a:t>Duplicate site chrome (header/footer, left/right nav, css) for every content build.</a:t>
            </a:r>
          </a:p>
        </p:txBody>
      </p:sp>
    </p:spTree>
    <p:extLst>
      <p:ext uri="{BB962C8B-B14F-4D97-AF65-F5344CB8AC3E}">
        <p14:creationId xmlns:p14="http://schemas.microsoft.com/office/powerpoint/2010/main" val="1747788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7F8-36C1-5247-915F-7E37FD54F51A}"/>
              </a:ext>
            </a:extLst>
          </p:cNvPr>
          <p:cNvSpPr>
            <a:spLocks noGrp="1"/>
          </p:cNvSpPr>
          <p:nvPr>
            <p:ph type="title"/>
          </p:nvPr>
        </p:nvSpPr>
        <p:spPr>
          <a:xfrm>
            <a:off x="436562" y="2629748"/>
            <a:ext cx="11563350" cy="1735029"/>
          </a:xfrm>
        </p:spPr>
        <p:txBody>
          <a:bodyPr anchor="ctr" anchorCtr="0"/>
          <a:lstStyle/>
          <a:p>
            <a:pPr algn="ctr"/>
            <a:r>
              <a:rPr lang="en-US" sz="9600" dirty="0">
                <a:solidFill>
                  <a:schemeClr val="bg1"/>
                </a:solidFill>
              </a:rPr>
              <a:t>GitHub</a:t>
            </a:r>
            <a:endParaRPr lang="en-US" sz="8000" dirty="0">
              <a:solidFill>
                <a:schemeClr val="bg1"/>
              </a:solidFill>
            </a:endParaRPr>
          </a:p>
        </p:txBody>
      </p:sp>
    </p:spTree>
    <p:extLst>
      <p:ext uri="{BB962C8B-B14F-4D97-AF65-F5344CB8AC3E}">
        <p14:creationId xmlns:p14="http://schemas.microsoft.com/office/powerpoint/2010/main" val="292280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02979-00E1-DD42-8788-F4281270EBAB}"/>
              </a:ext>
            </a:extLst>
          </p:cNvPr>
          <p:cNvSpPr>
            <a:spLocks noGrp="1"/>
          </p:cNvSpPr>
          <p:nvPr>
            <p:ph type="title"/>
          </p:nvPr>
        </p:nvSpPr>
        <p:spPr>
          <a:xfrm>
            <a:off x="192379" y="216662"/>
            <a:ext cx="11563350" cy="758825"/>
          </a:xfrm>
        </p:spPr>
        <p:txBody>
          <a:bodyPr/>
          <a:lstStyle/>
          <a:p>
            <a:r>
              <a:rPr lang="en-US" dirty="0"/>
              <a:t>From “Black Hole” to Comments to GitHub Issues</a:t>
            </a:r>
          </a:p>
        </p:txBody>
      </p:sp>
      <p:sp>
        <p:nvSpPr>
          <p:cNvPr id="4" name="Rectangle 3">
            <a:extLst>
              <a:ext uri="{FF2B5EF4-FFF2-40B4-BE49-F238E27FC236}">
                <a16:creationId xmlns:a16="http://schemas.microsoft.com/office/drawing/2014/main" id="{AC266B18-20CB-D442-ABBA-41C94B3854DF}"/>
              </a:ext>
            </a:extLst>
          </p:cNvPr>
          <p:cNvSpPr/>
          <p:nvPr/>
        </p:nvSpPr>
        <p:spPr>
          <a:xfrm>
            <a:off x="192379" y="2570534"/>
            <a:ext cx="4149041" cy="2862322"/>
          </a:xfrm>
          <a:prstGeom prst="rect">
            <a:avLst/>
          </a:prstGeom>
        </p:spPr>
        <p:txBody>
          <a:bodyPr wrap="square">
            <a:spAutoFit/>
          </a:bodyPr>
          <a:lstStyle/>
          <a:p>
            <a:pPr marL="0" lvl="2"/>
            <a:r>
              <a:rPr lang="en-US" sz="2000" b="1" dirty="0"/>
              <a:t>Comments</a:t>
            </a:r>
            <a:endParaRPr lang="en-US" sz="2000" dirty="0"/>
          </a:p>
          <a:p>
            <a:pPr marL="457112" lvl="2" indent="-466298">
              <a:buFont typeface="Arial" panose="020B0604020202020204" pitchFamily="34" charset="0"/>
              <a:buChar char="•"/>
            </a:pPr>
            <a:r>
              <a:rPr lang="en-US" sz="2000" dirty="0"/>
              <a:t>Product / Content Feedback intermingled</a:t>
            </a:r>
          </a:p>
          <a:p>
            <a:pPr marL="457112" lvl="2" indent="-466298">
              <a:buFont typeface="Arial" panose="020B0604020202020204" pitchFamily="34" charset="0"/>
              <a:buChar char="•"/>
            </a:pPr>
            <a:r>
              <a:rPr lang="en-US" sz="2000" dirty="0"/>
              <a:t>No State: Open, In-Progress, Closed</a:t>
            </a:r>
          </a:p>
          <a:p>
            <a:pPr marL="457112" lvl="2" indent="-466298">
              <a:buFont typeface="Arial" panose="020B0604020202020204" pitchFamily="34" charset="0"/>
              <a:buChar char="•"/>
            </a:pPr>
            <a:r>
              <a:rPr lang="en-US" sz="2000" dirty="0"/>
              <a:t>No categorization</a:t>
            </a:r>
          </a:p>
          <a:p>
            <a:pPr marL="457112" lvl="2" indent="-466298">
              <a:buFont typeface="Arial" panose="020B0604020202020204" pitchFamily="34" charset="0"/>
              <a:buChar char="•"/>
            </a:pPr>
            <a:r>
              <a:rPr lang="en-US" sz="2000" dirty="0"/>
              <a:t>Can’t assign to users</a:t>
            </a:r>
          </a:p>
          <a:p>
            <a:pPr marL="1151967" lvl="4" indent="-466298">
              <a:buFont typeface="Arial" panose="020B0604020202020204" pitchFamily="34" charset="0"/>
              <a:buChar char="•"/>
            </a:pPr>
            <a:endParaRPr lang="en-US" sz="2000" dirty="0"/>
          </a:p>
          <a:p>
            <a:pPr marL="685669" lvl="4"/>
            <a:endParaRPr lang="en-US" sz="2000" dirty="0"/>
          </a:p>
        </p:txBody>
      </p:sp>
      <p:sp>
        <p:nvSpPr>
          <p:cNvPr id="6" name="Rectangle 5">
            <a:extLst>
              <a:ext uri="{FF2B5EF4-FFF2-40B4-BE49-F238E27FC236}">
                <a16:creationId xmlns:a16="http://schemas.microsoft.com/office/drawing/2014/main" id="{235A5806-ACB6-8D46-824E-F98A0696BDE9}"/>
              </a:ext>
            </a:extLst>
          </p:cNvPr>
          <p:cNvSpPr/>
          <p:nvPr/>
        </p:nvSpPr>
        <p:spPr>
          <a:xfrm>
            <a:off x="4092852" y="2570534"/>
            <a:ext cx="4250769" cy="2862322"/>
          </a:xfrm>
          <a:prstGeom prst="rect">
            <a:avLst/>
          </a:prstGeom>
        </p:spPr>
        <p:txBody>
          <a:bodyPr wrap="square">
            <a:spAutoFit/>
          </a:bodyPr>
          <a:lstStyle/>
          <a:p>
            <a:pPr marL="0" lvl="2"/>
            <a:r>
              <a:rPr lang="en-US" sz="2000" b="1" dirty="0"/>
              <a:t>GitHub Issues</a:t>
            </a:r>
          </a:p>
          <a:p>
            <a:pPr marL="457112" lvl="2" indent="-466298">
              <a:buFont typeface="Arial" panose="020B0604020202020204" pitchFamily="34" charset="0"/>
              <a:buChar char="•"/>
            </a:pPr>
            <a:r>
              <a:rPr lang="en-US" sz="2000" dirty="0"/>
              <a:t>Product vs Content Feedback</a:t>
            </a:r>
          </a:p>
          <a:p>
            <a:pPr marL="457112" lvl="2" indent="-466298">
              <a:buFont typeface="Arial" panose="020B0604020202020204" pitchFamily="34" charset="0"/>
              <a:buChar char="•"/>
            </a:pPr>
            <a:r>
              <a:rPr lang="en-US" sz="2000" dirty="0"/>
              <a:t>Discuss specific issue</a:t>
            </a:r>
            <a:endParaRPr lang="en-US" sz="2000" b="1" dirty="0"/>
          </a:p>
          <a:p>
            <a:pPr marL="457112" lvl="2" indent="-466298">
              <a:buFont typeface="Arial" panose="020B0604020202020204" pitchFamily="34" charset="0"/>
              <a:buChar char="•"/>
            </a:pPr>
            <a:r>
              <a:rPr lang="en-US" sz="2000" b="1" dirty="0"/>
              <a:t>Track State</a:t>
            </a:r>
            <a:r>
              <a:rPr lang="en-US" sz="2000" dirty="0"/>
              <a:t>: Open, In-Progress, Duplicates</a:t>
            </a:r>
          </a:p>
          <a:p>
            <a:pPr marL="457112" lvl="2" indent="-466298">
              <a:buFont typeface="Arial" panose="020B0604020202020204" pitchFamily="34" charset="0"/>
              <a:buChar char="•"/>
            </a:pPr>
            <a:r>
              <a:rPr lang="en-US" sz="2000" b="1" dirty="0"/>
              <a:t>Assign Users</a:t>
            </a:r>
          </a:p>
          <a:p>
            <a:pPr marL="457112" lvl="2" indent="-466298">
              <a:buFont typeface="Arial" panose="020B0604020202020204" pitchFamily="34" charset="0"/>
              <a:buChar char="•"/>
            </a:pPr>
            <a:r>
              <a:rPr lang="en-US" sz="2000" b="1" dirty="0"/>
              <a:t>Labels</a:t>
            </a:r>
            <a:r>
              <a:rPr lang="en-US" sz="2000" dirty="0"/>
              <a:t>: AI to auto-set</a:t>
            </a:r>
          </a:p>
          <a:p>
            <a:pPr marL="457112" lvl="2" indent="-466298">
              <a:buFont typeface="Arial" panose="020B0604020202020204" pitchFamily="34" charset="0"/>
              <a:buChar char="•"/>
            </a:pPr>
            <a:r>
              <a:rPr lang="en-US" sz="2000" b="1" dirty="0"/>
              <a:t>Virtuous Cycle</a:t>
            </a:r>
            <a:r>
              <a:rPr lang="en-US" sz="2000" dirty="0"/>
              <a:t>: Notification when your issue is fixed</a:t>
            </a:r>
          </a:p>
        </p:txBody>
      </p:sp>
      <p:grpSp>
        <p:nvGrpSpPr>
          <p:cNvPr id="3" name="Group 2">
            <a:extLst>
              <a:ext uri="{FF2B5EF4-FFF2-40B4-BE49-F238E27FC236}">
                <a16:creationId xmlns:a16="http://schemas.microsoft.com/office/drawing/2014/main" id="{9DFFA45A-1484-C84D-A69E-D98148EA0D52}"/>
              </a:ext>
            </a:extLst>
          </p:cNvPr>
          <p:cNvGrpSpPr/>
          <p:nvPr/>
        </p:nvGrpSpPr>
        <p:grpSpPr>
          <a:xfrm>
            <a:off x="359489" y="1146455"/>
            <a:ext cx="945956" cy="988186"/>
            <a:chOff x="1180296" y="2533847"/>
            <a:chExt cx="2104080" cy="2198013"/>
          </a:xfrm>
        </p:grpSpPr>
        <p:sp>
          <p:nvSpPr>
            <p:cNvPr id="8" name="arrow_11" title="Icon of a circle made of two curved arrows">
              <a:extLst>
                <a:ext uri="{FF2B5EF4-FFF2-40B4-BE49-F238E27FC236}">
                  <a16:creationId xmlns:a16="http://schemas.microsoft.com/office/drawing/2014/main" id="{1D139B11-6400-454E-BEA4-F9A1D5FC4D24}"/>
                </a:ext>
              </a:extLst>
            </p:cNvPr>
            <p:cNvSpPr>
              <a:spLocks noChangeAspect="1" noEditPoints="1"/>
            </p:cNvSpPr>
            <p:nvPr/>
          </p:nvSpPr>
          <p:spPr bwMode="auto">
            <a:xfrm>
              <a:off x="1180296" y="2533847"/>
              <a:ext cx="2104080" cy="2198013"/>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9" name="people_12" title="Icon of three people">
              <a:extLst>
                <a:ext uri="{FF2B5EF4-FFF2-40B4-BE49-F238E27FC236}">
                  <a16:creationId xmlns:a16="http://schemas.microsoft.com/office/drawing/2014/main" id="{4B072EC3-E60E-DD4E-88D7-1118ADE925AF}"/>
                </a:ext>
              </a:extLst>
            </p:cNvPr>
            <p:cNvSpPr>
              <a:spLocks noChangeAspect="1" noEditPoints="1"/>
            </p:cNvSpPr>
            <p:nvPr/>
          </p:nvSpPr>
          <p:spPr bwMode="auto">
            <a:xfrm>
              <a:off x="1814656" y="3276498"/>
              <a:ext cx="835361" cy="71271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Rectangle 9">
            <a:extLst>
              <a:ext uri="{FF2B5EF4-FFF2-40B4-BE49-F238E27FC236}">
                <a16:creationId xmlns:a16="http://schemas.microsoft.com/office/drawing/2014/main" id="{B4461B70-3984-0145-AF6D-C7D8A08D61BA}"/>
              </a:ext>
            </a:extLst>
          </p:cNvPr>
          <p:cNvSpPr/>
          <p:nvPr/>
        </p:nvSpPr>
        <p:spPr>
          <a:xfrm>
            <a:off x="1480094" y="1225048"/>
            <a:ext cx="10596892" cy="830997"/>
          </a:xfrm>
          <a:custGeom>
            <a:avLst/>
            <a:gdLst>
              <a:gd name="connsiteX0" fmla="*/ 0 w 10596892"/>
              <a:gd name="connsiteY0" fmla="*/ 0 h 830997"/>
              <a:gd name="connsiteX1" fmla="*/ 588716 w 10596892"/>
              <a:gd name="connsiteY1" fmla="*/ 0 h 830997"/>
              <a:gd name="connsiteX2" fmla="*/ 1177432 w 10596892"/>
              <a:gd name="connsiteY2" fmla="*/ 0 h 830997"/>
              <a:gd name="connsiteX3" fmla="*/ 1978087 w 10596892"/>
              <a:gd name="connsiteY3" fmla="*/ 0 h 830997"/>
              <a:gd name="connsiteX4" fmla="*/ 2460834 w 10596892"/>
              <a:gd name="connsiteY4" fmla="*/ 0 h 830997"/>
              <a:gd name="connsiteX5" fmla="*/ 2943581 w 10596892"/>
              <a:gd name="connsiteY5" fmla="*/ 0 h 830997"/>
              <a:gd name="connsiteX6" fmla="*/ 3532297 w 10596892"/>
              <a:gd name="connsiteY6" fmla="*/ 0 h 830997"/>
              <a:gd name="connsiteX7" fmla="*/ 4226982 w 10596892"/>
              <a:gd name="connsiteY7" fmla="*/ 0 h 830997"/>
              <a:gd name="connsiteX8" fmla="*/ 4921668 w 10596892"/>
              <a:gd name="connsiteY8" fmla="*/ 0 h 830997"/>
              <a:gd name="connsiteX9" fmla="*/ 5616353 w 10596892"/>
              <a:gd name="connsiteY9" fmla="*/ 0 h 830997"/>
              <a:gd name="connsiteX10" fmla="*/ 6417007 w 10596892"/>
              <a:gd name="connsiteY10" fmla="*/ 0 h 830997"/>
              <a:gd name="connsiteX11" fmla="*/ 7005723 w 10596892"/>
              <a:gd name="connsiteY11" fmla="*/ 0 h 830997"/>
              <a:gd name="connsiteX12" fmla="*/ 7700408 w 10596892"/>
              <a:gd name="connsiteY12" fmla="*/ 0 h 830997"/>
              <a:gd name="connsiteX13" fmla="*/ 8289124 w 10596892"/>
              <a:gd name="connsiteY13" fmla="*/ 0 h 830997"/>
              <a:gd name="connsiteX14" fmla="*/ 8877841 w 10596892"/>
              <a:gd name="connsiteY14" fmla="*/ 0 h 830997"/>
              <a:gd name="connsiteX15" fmla="*/ 9466557 w 10596892"/>
              <a:gd name="connsiteY15" fmla="*/ 0 h 830997"/>
              <a:gd name="connsiteX16" fmla="*/ 9737366 w 10596892"/>
              <a:gd name="connsiteY16" fmla="*/ 0 h 830997"/>
              <a:gd name="connsiteX17" fmla="*/ 10596892 w 10596892"/>
              <a:gd name="connsiteY17" fmla="*/ 0 h 830997"/>
              <a:gd name="connsiteX18" fmla="*/ 10596892 w 10596892"/>
              <a:gd name="connsiteY18" fmla="*/ 390569 h 830997"/>
              <a:gd name="connsiteX19" fmla="*/ 10596892 w 10596892"/>
              <a:gd name="connsiteY19" fmla="*/ 830997 h 830997"/>
              <a:gd name="connsiteX20" fmla="*/ 10114145 w 10596892"/>
              <a:gd name="connsiteY20" fmla="*/ 830997 h 830997"/>
              <a:gd name="connsiteX21" fmla="*/ 9525428 w 10596892"/>
              <a:gd name="connsiteY21" fmla="*/ 830997 h 830997"/>
              <a:gd name="connsiteX22" fmla="*/ 9254619 w 10596892"/>
              <a:gd name="connsiteY22" fmla="*/ 830997 h 830997"/>
              <a:gd name="connsiteX23" fmla="*/ 8771872 w 10596892"/>
              <a:gd name="connsiteY23" fmla="*/ 830997 h 830997"/>
              <a:gd name="connsiteX24" fmla="*/ 8077187 w 10596892"/>
              <a:gd name="connsiteY24" fmla="*/ 830997 h 830997"/>
              <a:gd name="connsiteX25" fmla="*/ 7700408 w 10596892"/>
              <a:gd name="connsiteY25" fmla="*/ 830997 h 830997"/>
              <a:gd name="connsiteX26" fmla="*/ 6899754 w 10596892"/>
              <a:gd name="connsiteY26" fmla="*/ 830997 h 830997"/>
              <a:gd name="connsiteX27" fmla="*/ 6099100 w 10596892"/>
              <a:gd name="connsiteY27" fmla="*/ 830997 h 830997"/>
              <a:gd name="connsiteX28" fmla="*/ 5510384 w 10596892"/>
              <a:gd name="connsiteY28" fmla="*/ 830997 h 830997"/>
              <a:gd name="connsiteX29" fmla="*/ 4709730 w 10596892"/>
              <a:gd name="connsiteY29" fmla="*/ 830997 h 830997"/>
              <a:gd name="connsiteX30" fmla="*/ 4121014 w 10596892"/>
              <a:gd name="connsiteY30" fmla="*/ 830997 h 830997"/>
              <a:gd name="connsiteX31" fmla="*/ 3426328 w 10596892"/>
              <a:gd name="connsiteY31" fmla="*/ 830997 h 830997"/>
              <a:gd name="connsiteX32" fmla="*/ 3155519 w 10596892"/>
              <a:gd name="connsiteY32" fmla="*/ 830997 h 830997"/>
              <a:gd name="connsiteX33" fmla="*/ 2354865 w 10596892"/>
              <a:gd name="connsiteY33" fmla="*/ 830997 h 830997"/>
              <a:gd name="connsiteX34" fmla="*/ 1872118 w 10596892"/>
              <a:gd name="connsiteY34" fmla="*/ 830997 h 830997"/>
              <a:gd name="connsiteX35" fmla="*/ 1177432 w 10596892"/>
              <a:gd name="connsiteY35" fmla="*/ 830997 h 830997"/>
              <a:gd name="connsiteX36" fmla="*/ 906623 w 10596892"/>
              <a:gd name="connsiteY36" fmla="*/ 830997 h 830997"/>
              <a:gd name="connsiteX37" fmla="*/ 0 w 10596892"/>
              <a:gd name="connsiteY37" fmla="*/ 830997 h 830997"/>
              <a:gd name="connsiteX38" fmla="*/ 0 w 10596892"/>
              <a:gd name="connsiteY38" fmla="*/ 423808 h 830997"/>
              <a:gd name="connsiteX39" fmla="*/ 0 w 10596892"/>
              <a:gd name="connsiteY39"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596892" h="830997" fill="none" extrusionOk="0">
                <a:moveTo>
                  <a:pt x="0" y="0"/>
                </a:moveTo>
                <a:cubicBezTo>
                  <a:pt x="236454" y="-22740"/>
                  <a:pt x="328943" y="64095"/>
                  <a:pt x="588716" y="0"/>
                </a:cubicBezTo>
                <a:cubicBezTo>
                  <a:pt x="848489" y="-64095"/>
                  <a:pt x="1047746" y="52854"/>
                  <a:pt x="1177432" y="0"/>
                </a:cubicBezTo>
                <a:cubicBezTo>
                  <a:pt x="1307118" y="-52854"/>
                  <a:pt x="1724785" y="67521"/>
                  <a:pt x="1978087" y="0"/>
                </a:cubicBezTo>
                <a:cubicBezTo>
                  <a:pt x="2231389" y="-67521"/>
                  <a:pt x="2301852" y="50688"/>
                  <a:pt x="2460834" y="0"/>
                </a:cubicBezTo>
                <a:cubicBezTo>
                  <a:pt x="2619816" y="-50688"/>
                  <a:pt x="2706632" y="23743"/>
                  <a:pt x="2943581" y="0"/>
                </a:cubicBezTo>
                <a:cubicBezTo>
                  <a:pt x="3180530" y="-23743"/>
                  <a:pt x="3268334" y="6704"/>
                  <a:pt x="3532297" y="0"/>
                </a:cubicBezTo>
                <a:cubicBezTo>
                  <a:pt x="3796260" y="-6704"/>
                  <a:pt x="4037344" y="44157"/>
                  <a:pt x="4226982" y="0"/>
                </a:cubicBezTo>
                <a:cubicBezTo>
                  <a:pt x="4416620" y="-44157"/>
                  <a:pt x="4730237" y="1243"/>
                  <a:pt x="4921668" y="0"/>
                </a:cubicBezTo>
                <a:cubicBezTo>
                  <a:pt x="5113099" y="-1243"/>
                  <a:pt x="5343187" y="18496"/>
                  <a:pt x="5616353" y="0"/>
                </a:cubicBezTo>
                <a:cubicBezTo>
                  <a:pt x="5889520" y="-18496"/>
                  <a:pt x="6130229" y="77214"/>
                  <a:pt x="6417007" y="0"/>
                </a:cubicBezTo>
                <a:cubicBezTo>
                  <a:pt x="6703785" y="-77214"/>
                  <a:pt x="6881239" y="13316"/>
                  <a:pt x="7005723" y="0"/>
                </a:cubicBezTo>
                <a:cubicBezTo>
                  <a:pt x="7130207" y="-13316"/>
                  <a:pt x="7436167" y="23552"/>
                  <a:pt x="7700408" y="0"/>
                </a:cubicBezTo>
                <a:cubicBezTo>
                  <a:pt x="7964650" y="-23552"/>
                  <a:pt x="8115081" y="47021"/>
                  <a:pt x="8289124" y="0"/>
                </a:cubicBezTo>
                <a:cubicBezTo>
                  <a:pt x="8463167" y="-47021"/>
                  <a:pt x="8684595" y="2843"/>
                  <a:pt x="8877841" y="0"/>
                </a:cubicBezTo>
                <a:cubicBezTo>
                  <a:pt x="9071087" y="-2843"/>
                  <a:pt x="9335450" y="12429"/>
                  <a:pt x="9466557" y="0"/>
                </a:cubicBezTo>
                <a:cubicBezTo>
                  <a:pt x="9597664" y="-12429"/>
                  <a:pt x="9674037" y="1719"/>
                  <a:pt x="9737366" y="0"/>
                </a:cubicBezTo>
                <a:cubicBezTo>
                  <a:pt x="9800695" y="-1719"/>
                  <a:pt x="10206035" y="94539"/>
                  <a:pt x="10596892" y="0"/>
                </a:cubicBezTo>
                <a:cubicBezTo>
                  <a:pt x="10610124" y="143208"/>
                  <a:pt x="10580378" y="198032"/>
                  <a:pt x="10596892" y="390569"/>
                </a:cubicBezTo>
                <a:cubicBezTo>
                  <a:pt x="10613406" y="583106"/>
                  <a:pt x="10558808" y="661919"/>
                  <a:pt x="10596892" y="830997"/>
                </a:cubicBezTo>
                <a:cubicBezTo>
                  <a:pt x="10365165" y="856447"/>
                  <a:pt x="10297370" y="783251"/>
                  <a:pt x="10114145" y="830997"/>
                </a:cubicBezTo>
                <a:cubicBezTo>
                  <a:pt x="9930920" y="878743"/>
                  <a:pt x="9764201" y="768486"/>
                  <a:pt x="9525428" y="830997"/>
                </a:cubicBezTo>
                <a:cubicBezTo>
                  <a:pt x="9286655" y="893508"/>
                  <a:pt x="9369780" y="819538"/>
                  <a:pt x="9254619" y="830997"/>
                </a:cubicBezTo>
                <a:cubicBezTo>
                  <a:pt x="9139458" y="842456"/>
                  <a:pt x="8900197" y="817490"/>
                  <a:pt x="8771872" y="830997"/>
                </a:cubicBezTo>
                <a:cubicBezTo>
                  <a:pt x="8643547" y="844504"/>
                  <a:pt x="8295830" y="822905"/>
                  <a:pt x="8077187" y="830997"/>
                </a:cubicBezTo>
                <a:cubicBezTo>
                  <a:pt x="7858544" y="839089"/>
                  <a:pt x="7821009" y="804277"/>
                  <a:pt x="7700408" y="830997"/>
                </a:cubicBezTo>
                <a:cubicBezTo>
                  <a:pt x="7579807" y="857717"/>
                  <a:pt x="7176651" y="764812"/>
                  <a:pt x="6899754" y="830997"/>
                </a:cubicBezTo>
                <a:cubicBezTo>
                  <a:pt x="6622857" y="897182"/>
                  <a:pt x="6477172" y="814745"/>
                  <a:pt x="6099100" y="830997"/>
                </a:cubicBezTo>
                <a:cubicBezTo>
                  <a:pt x="5721028" y="847249"/>
                  <a:pt x="5659820" y="801725"/>
                  <a:pt x="5510384" y="830997"/>
                </a:cubicBezTo>
                <a:cubicBezTo>
                  <a:pt x="5360948" y="860269"/>
                  <a:pt x="4982766" y="784168"/>
                  <a:pt x="4709730" y="830997"/>
                </a:cubicBezTo>
                <a:cubicBezTo>
                  <a:pt x="4436694" y="877826"/>
                  <a:pt x="4364201" y="818229"/>
                  <a:pt x="4121014" y="830997"/>
                </a:cubicBezTo>
                <a:cubicBezTo>
                  <a:pt x="3877827" y="843765"/>
                  <a:pt x="3691123" y="824894"/>
                  <a:pt x="3426328" y="830997"/>
                </a:cubicBezTo>
                <a:cubicBezTo>
                  <a:pt x="3161533" y="837100"/>
                  <a:pt x="3223314" y="800215"/>
                  <a:pt x="3155519" y="830997"/>
                </a:cubicBezTo>
                <a:cubicBezTo>
                  <a:pt x="3087724" y="861779"/>
                  <a:pt x="2566089" y="822022"/>
                  <a:pt x="2354865" y="830997"/>
                </a:cubicBezTo>
                <a:cubicBezTo>
                  <a:pt x="2143641" y="839972"/>
                  <a:pt x="2096607" y="797159"/>
                  <a:pt x="1872118" y="830997"/>
                </a:cubicBezTo>
                <a:cubicBezTo>
                  <a:pt x="1647629" y="864835"/>
                  <a:pt x="1408494" y="796617"/>
                  <a:pt x="1177432" y="830997"/>
                </a:cubicBezTo>
                <a:cubicBezTo>
                  <a:pt x="946370" y="865377"/>
                  <a:pt x="1010168" y="806733"/>
                  <a:pt x="906623" y="830997"/>
                </a:cubicBezTo>
                <a:cubicBezTo>
                  <a:pt x="803078" y="855261"/>
                  <a:pt x="344540" y="798997"/>
                  <a:pt x="0" y="830997"/>
                </a:cubicBezTo>
                <a:cubicBezTo>
                  <a:pt x="-37287" y="663393"/>
                  <a:pt x="47147" y="574261"/>
                  <a:pt x="0" y="423808"/>
                </a:cubicBezTo>
                <a:cubicBezTo>
                  <a:pt x="-47147" y="273355"/>
                  <a:pt x="37007" y="171094"/>
                  <a:pt x="0" y="0"/>
                </a:cubicBezTo>
                <a:close/>
              </a:path>
              <a:path w="10596892" h="830997" stroke="0" extrusionOk="0">
                <a:moveTo>
                  <a:pt x="0" y="0"/>
                </a:moveTo>
                <a:cubicBezTo>
                  <a:pt x="176958" y="-16593"/>
                  <a:pt x="311718" y="24600"/>
                  <a:pt x="482747" y="0"/>
                </a:cubicBezTo>
                <a:cubicBezTo>
                  <a:pt x="653776" y="-24600"/>
                  <a:pt x="630583" y="2939"/>
                  <a:pt x="753557" y="0"/>
                </a:cubicBezTo>
                <a:cubicBezTo>
                  <a:pt x="876531" y="-2939"/>
                  <a:pt x="1332726" y="27330"/>
                  <a:pt x="1554211" y="0"/>
                </a:cubicBezTo>
                <a:cubicBezTo>
                  <a:pt x="1775696" y="-27330"/>
                  <a:pt x="1827369" y="30759"/>
                  <a:pt x="2036958" y="0"/>
                </a:cubicBezTo>
                <a:cubicBezTo>
                  <a:pt x="2246547" y="-30759"/>
                  <a:pt x="2349246" y="51822"/>
                  <a:pt x="2519705" y="0"/>
                </a:cubicBezTo>
                <a:cubicBezTo>
                  <a:pt x="2690164" y="-51822"/>
                  <a:pt x="3122112" y="43905"/>
                  <a:pt x="3320359" y="0"/>
                </a:cubicBezTo>
                <a:cubicBezTo>
                  <a:pt x="3518606" y="-43905"/>
                  <a:pt x="3596262" y="1382"/>
                  <a:pt x="3697138" y="0"/>
                </a:cubicBezTo>
                <a:cubicBezTo>
                  <a:pt x="3798014" y="-1382"/>
                  <a:pt x="4146074" y="95859"/>
                  <a:pt x="4497792" y="0"/>
                </a:cubicBezTo>
                <a:cubicBezTo>
                  <a:pt x="4849510" y="-95859"/>
                  <a:pt x="5123797" y="21718"/>
                  <a:pt x="5298446" y="0"/>
                </a:cubicBezTo>
                <a:cubicBezTo>
                  <a:pt x="5473095" y="-21718"/>
                  <a:pt x="5729670" y="5258"/>
                  <a:pt x="5887162" y="0"/>
                </a:cubicBezTo>
                <a:cubicBezTo>
                  <a:pt x="6044654" y="-5258"/>
                  <a:pt x="6466830" y="31862"/>
                  <a:pt x="6687816" y="0"/>
                </a:cubicBezTo>
                <a:cubicBezTo>
                  <a:pt x="6908802" y="-31862"/>
                  <a:pt x="6966851" y="24389"/>
                  <a:pt x="7170564" y="0"/>
                </a:cubicBezTo>
                <a:cubicBezTo>
                  <a:pt x="7374277" y="-24389"/>
                  <a:pt x="7447592" y="1369"/>
                  <a:pt x="7653311" y="0"/>
                </a:cubicBezTo>
                <a:cubicBezTo>
                  <a:pt x="7859030" y="-1369"/>
                  <a:pt x="8061366" y="61559"/>
                  <a:pt x="8347996" y="0"/>
                </a:cubicBezTo>
                <a:cubicBezTo>
                  <a:pt x="8634626" y="-61559"/>
                  <a:pt x="8657944" y="37844"/>
                  <a:pt x="8830743" y="0"/>
                </a:cubicBezTo>
                <a:cubicBezTo>
                  <a:pt x="9003542" y="-37844"/>
                  <a:pt x="9281867" y="65616"/>
                  <a:pt x="9631397" y="0"/>
                </a:cubicBezTo>
                <a:cubicBezTo>
                  <a:pt x="9980927" y="-65616"/>
                  <a:pt x="10159731" y="48267"/>
                  <a:pt x="10596892" y="0"/>
                </a:cubicBezTo>
                <a:cubicBezTo>
                  <a:pt x="10619997" y="189794"/>
                  <a:pt x="10585972" y="292361"/>
                  <a:pt x="10596892" y="415499"/>
                </a:cubicBezTo>
                <a:cubicBezTo>
                  <a:pt x="10607812" y="538637"/>
                  <a:pt x="10552826" y="650615"/>
                  <a:pt x="10596892" y="830997"/>
                </a:cubicBezTo>
                <a:cubicBezTo>
                  <a:pt x="10542550" y="834080"/>
                  <a:pt x="10421917" y="829228"/>
                  <a:pt x="10326083" y="830997"/>
                </a:cubicBezTo>
                <a:cubicBezTo>
                  <a:pt x="10230249" y="832766"/>
                  <a:pt x="9687697" y="751916"/>
                  <a:pt x="9525428" y="830997"/>
                </a:cubicBezTo>
                <a:cubicBezTo>
                  <a:pt x="9363159" y="910078"/>
                  <a:pt x="9081059" y="802989"/>
                  <a:pt x="8936712" y="830997"/>
                </a:cubicBezTo>
                <a:cubicBezTo>
                  <a:pt x="8792365" y="859005"/>
                  <a:pt x="8745636" y="808002"/>
                  <a:pt x="8559934" y="830997"/>
                </a:cubicBezTo>
                <a:cubicBezTo>
                  <a:pt x="8374232" y="853992"/>
                  <a:pt x="8202070" y="789062"/>
                  <a:pt x="7971218" y="830997"/>
                </a:cubicBezTo>
                <a:cubicBezTo>
                  <a:pt x="7740366" y="872932"/>
                  <a:pt x="7774238" y="817534"/>
                  <a:pt x="7700408" y="830997"/>
                </a:cubicBezTo>
                <a:cubicBezTo>
                  <a:pt x="7626578" y="844460"/>
                  <a:pt x="7510324" y="812344"/>
                  <a:pt x="7429599" y="830997"/>
                </a:cubicBezTo>
                <a:cubicBezTo>
                  <a:pt x="7348874" y="849650"/>
                  <a:pt x="7047127" y="785977"/>
                  <a:pt x="6840883" y="830997"/>
                </a:cubicBezTo>
                <a:cubicBezTo>
                  <a:pt x="6634639" y="876017"/>
                  <a:pt x="6642944" y="792023"/>
                  <a:pt x="6464104" y="830997"/>
                </a:cubicBezTo>
                <a:cubicBezTo>
                  <a:pt x="6285264" y="869971"/>
                  <a:pt x="5935431" y="797849"/>
                  <a:pt x="5769419" y="830997"/>
                </a:cubicBezTo>
                <a:cubicBezTo>
                  <a:pt x="5603408" y="864145"/>
                  <a:pt x="5514226" y="822265"/>
                  <a:pt x="5392641" y="830997"/>
                </a:cubicBezTo>
                <a:cubicBezTo>
                  <a:pt x="5271056" y="839729"/>
                  <a:pt x="5042009" y="815378"/>
                  <a:pt x="4697955" y="830997"/>
                </a:cubicBezTo>
                <a:cubicBezTo>
                  <a:pt x="4353901" y="846616"/>
                  <a:pt x="4527826" y="807112"/>
                  <a:pt x="4427146" y="830997"/>
                </a:cubicBezTo>
                <a:cubicBezTo>
                  <a:pt x="4326466" y="854882"/>
                  <a:pt x="4021391" y="784246"/>
                  <a:pt x="3732461" y="830997"/>
                </a:cubicBezTo>
                <a:cubicBezTo>
                  <a:pt x="3443532" y="877748"/>
                  <a:pt x="3499059" y="815049"/>
                  <a:pt x="3355682" y="830997"/>
                </a:cubicBezTo>
                <a:cubicBezTo>
                  <a:pt x="3212305" y="846945"/>
                  <a:pt x="3190399" y="817835"/>
                  <a:pt x="3084873" y="830997"/>
                </a:cubicBezTo>
                <a:cubicBezTo>
                  <a:pt x="2979347" y="844159"/>
                  <a:pt x="2870703" y="825430"/>
                  <a:pt x="2708095" y="830997"/>
                </a:cubicBezTo>
                <a:cubicBezTo>
                  <a:pt x="2545487" y="836564"/>
                  <a:pt x="2324175" y="798706"/>
                  <a:pt x="2013409" y="830997"/>
                </a:cubicBezTo>
                <a:cubicBezTo>
                  <a:pt x="1702643" y="863288"/>
                  <a:pt x="1722426" y="788619"/>
                  <a:pt x="1636631" y="830997"/>
                </a:cubicBezTo>
                <a:cubicBezTo>
                  <a:pt x="1550836" y="873375"/>
                  <a:pt x="1492479" y="826273"/>
                  <a:pt x="1365822" y="830997"/>
                </a:cubicBezTo>
                <a:cubicBezTo>
                  <a:pt x="1239165" y="835721"/>
                  <a:pt x="1175394" y="821055"/>
                  <a:pt x="989043" y="830997"/>
                </a:cubicBezTo>
                <a:cubicBezTo>
                  <a:pt x="802692" y="840939"/>
                  <a:pt x="640011" y="780294"/>
                  <a:pt x="506296" y="830997"/>
                </a:cubicBezTo>
                <a:cubicBezTo>
                  <a:pt x="372581" y="881700"/>
                  <a:pt x="214182" y="803869"/>
                  <a:pt x="0" y="830997"/>
                </a:cubicBezTo>
                <a:cubicBezTo>
                  <a:pt x="-37809" y="729453"/>
                  <a:pt x="537" y="536356"/>
                  <a:pt x="0" y="432118"/>
                </a:cubicBezTo>
                <a:cubicBezTo>
                  <a:pt x="-537" y="327880"/>
                  <a:pt x="7169" y="190052"/>
                  <a:pt x="0" y="0"/>
                </a:cubicBezTo>
                <a:close/>
              </a:path>
            </a:pathLst>
          </a:custGeom>
          <a:ln>
            <a:no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r>
              <a:rPr lang="en-US" sz="2400" i="1" dirty="0">
                <a:latin typeface="Calibri" panose="020F0502020204030204" pitchFamily="34" charset="0"/>
              </a:rPr>
              <a:t>“…with sites like MSDN, there’s no way to tell anyone, it’s </a:t>
            </a:r>
            <a:r>
              <a:rPr lang="en-US" sz="2400" b="1" i="1" dirty="0">
                <a:latin typeface="Calibri" panose="020F0502020204030204" pitchFamily="34" charset="0"/>
              </a:rPr>
              <a:t>a black hole of feedback</a:t>
            </a:r>
            <a:r>
              <a:rPr lang="en-US" sz="2400" i="1" dirty="0">
                <a:latin typeface="Calibri" panose="020F0502020204030204" pitchFamily="34" charset="0"/>
              </a:rPr>
              <a:t> and I’m not even going to bother to do it”</a:t>
            </a:r>
            <a:endParaRPr lang="en-US" sz="2400" dirty="0">
              <a:effectLst/>
              <a:latin typeface="Calibri" panose="020F0502020204030204" pitchFamily="34" charset="0"/>
            </a:endParaRPr>
          </a:p>
        </p:txBody>
      </p:sp>
      <p:pic>
        <p:nvPicPr>
          <p:cNvPr id="11" name="Picture 10">
            <a:extLst>
              <a:ext uri="{FF2B5EF4-FFF2-40B4-BE49-F238E27FC236}">
                <a16:creationId xmlns:a16="http://schemas.microsoft.com/office/drawing/2014/main" id="{424FBB04-D6A4-7E46-BBD8-53B5D405523F}"/>
              </a:ext>
            </a:extLst>
          </p:cNvPr>
          <p:cNvPicPr>
            <a:picLocks noChangeAspect="1"/>
          </p:cNvPicPr>
          <p:nvPr/>
        </p:nvPicPr>
        <p:blipFill>
          <a:blip r:embed="rId2"/>
          <a:stretch>
            <a:fillRect/>
          </a:stretch>
        </p:blipFill>
        <p:spPr>
          <a:xfrm>
            <a:off x="8343621" y="2570534"/>
            <a:ext cx="3940594" cy="4286401"/>
          </a:xfrm>
          <a:prstGeom prst="rect">
            <a:avLst/>
          </a:prstGeom>
          <a:ln>
            <a:solidFill>
              <a:srgbClr val="B2B2B2"/>
            </a:solidFill>
            <a:extLst>
              <a:ext uri="{C807C97D-BFC1-408E-A445-0C87EB9F89A2}">
                <ask:lineSketchStyleProps xmlns:ask="http://schemas.microsoft.com/office/drawing/2018/sketchyshapes" sd="1219033472">
                  <a:custGeom>
                    <a:avLst/>
                    <a:gdLst>
                      <a:gd name="connsiteX0" fmla="*/ 0 w 3940594"/>
                      <a:gd name="connsiteY0" fmla="*/ 0 h 4286401"/>
                      <a:gd name="connsiteX1" fmla="*/ 444724 w 3940594"/>
                      <a:gd name="connsiteY1" fmla="*/ 0 h 4286401"/>
                      <a:gd name="connsiteX2" fmla="*/ 1047072 w 3940594"/>
                      <a:gd name="connsiteY2" fmla="*/ 0 h 4286401"/>
                      <a:gd name="connsiteX3" fmla="*/ 1570608 w 3940594"/>
                      <a:gd name="connsiteY3" fmla="*/ 0 h 4286401"/>
                      <a:gd name="connsiteX4" fmla="*/ 2133550 w 3940594"/>
                      <a:gd name="connsiteY4" fmla="*/ 0 h 4286401"/>
                      <a:gd name="connsiteX5" fmla="*/ 2775304 w 3940594"/>
                      <a:gd name="connsiteY5" fmla="*/ 0 h 4286401"/>
                      <a:gd name="connsiteX6" fmla="*/ 3259434 w 3940594"/>
                      <a:gd name="connsiteY6" fmla="*/ 0 h 4286401"/>
                      <a:gd name="connsiteX7" fmla="*/ 3940594 w 3940594"/>
                      <a:gd name="connsiteY7" fmla="*/ 0 h 4286401"/>
                      <a:gd name="connsiteX8" fmla="*/ 3940594 w 3940594"/>
                      <a:gd name="connsiteY8" fmla="*/ 450072 h 4286401"/>
                      <a:gd name="connsiteX9" fmla="*/ 3940594 w 3940594"/>
                      <a:gd name="connsiteY9" fmla="*/ 943008 h 4286401"/>
                      <a:gd name="connsiteX10" fmla="*/ 3940594 w 3940594"/>
                      <a:gd name="connsiteY10" fmla="*/ 1478808 h 4286401"/>
                      <a:gd name="connsiteX11" fmla="*/ 3940594 w 3940594"/>
                      <a:gd name="connsiteY11" fmla="*/ 1928880 h 4286401"/>
                      <a:gd name="connsiteX12" fmla="*/ 3940594 w 3940594"/>
                      <a:gd name="connsiteY12" fmla="*/ 2550409 h 4286401"/>
                      <a:gd name="connsiteX13" fmla="*/ 3940594 w 3940594"/>
                      <a:gd name="connsiteY13" fmla="*/ 3086209 h 4286401"/>
                      <a:gd name="connsiteX14" fmla="*/ 3940594 w 3940594"/>
                      <a:gd name="connsiteY14" fmla="*/ 3707737 h 4286401"/>
                      <a:gd name="connsiteX15" fmla="*/ 3940594 w 3940594"/>
                      <a:gd name="connsiteY15" fmla="*/ 4286401 h 4286401"/>
                      <a:gd name="connsiteX16" fmla="*/ 3417058 w 3940594"/>
                      <a:gd name="connsiteY16" fmla="*/ 4286401 h 4286401"/>
                      <a:gd name="connsiteX17" fmla="*/ 2893522 w 3940594"/>
                      <a:gd name="connsiteY17" fmla="*/ 4286401 h 4286401"/>
                      <a:gd name="connsiteX18" fmla="*/ 2291174 w 3940594"/>
                      <a:gd name="connsiteY18" fmla="*/ 4286401 h 4286401"/>
                      <a:gd name="connsiteX19" fmla="*/ 1728232 w 3940594"/>
                      <a:gd name="connsiteY19" fmla="*/ 4286401 h 4286401"/>
                      <a:gd name="connsiteX20" fmla="*/ 1086478 w 3940594"/>
                      <a:gd name="connsiteY20" fmla="*/ 4286401 h 4286401"/>
                      <a:gd name="connsiteX21" fmla="*/ 0 w 3940594"/>
                      <a:gd name="connsiteY21" fmla="*/ 4286401 h 4286401"/>
                      <a:gd name="connsiteX22" fmla="*/ 0 w 3940594"/>
                      <a:gd name="connsiteY22" fmla="*/ 3707737 h 4286401"/>
                      <a:gd name="connsiteX23" fmla="*/ 0 w 3940594"/>
                      <a:gd name="connsiteY23" fmla="*/ 3171937 h 4286401"/>
                      <a:gd name="connsiteX24" fmla="*/ 0 w 3940594"/>
                      <a:gd name="connsiteY24" fmla="*/ 2593273 h 4286401"/>
                      <a:gd name="connsiteX25" fmla="*/ 0 w 3940594"/>
                      <a:gd name="connsiteY25" fmla="*/ 2057472 h 4286401"/>
                      <a:gd name="connsiteX26" fmla="*/ 0 w 3940594"/>
                      <a:gd name="connsiteY26" fmla="*/ 1521672 h 4286401"/>
                      <a:gd name="connsiteX27" fmla="*/ 0 w 3940594"/>
                      <a:gd name="connsiteY27" fmla="*/ 985872 h 4286401"/>
                      <a:gd name="connsiteX28" fmla="*/ 0 w 3940594"/>
                      <a:gd name="connsiteY28" fmla="*/ 578664 h 4286401"/>
                      <a:gd name="connsiteX29" fmla="*/ 0 w 3940594"/>
                      <a:gd name="connsiteY29" fmla="*/ 0 h 428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0594" h="4286401" fill="none" extrusionOk="0">
                        <a:moveTo>
                          <a:pt x="0" y="0"/>
                        </a:moveTo>
                        <a:cubicBezTo>
                          <a:pt x="154251" y="-36207"/>
                          <a:pt x="308366" y="1218"/>
                          <a:pt x="444724" y="0"/>
                        </a:cubicBezTo>
                        <a:cubicBezTo>
                          <a:pt x="581082" y="-1218"/>
                          <a:pt x="753648" y="46953"/>
                          <a:pt x="1047072" y="0"/>
                        </a:cubicBezTo>
                        <a:cubicBezTo>
                          <a:pt x="1340496" y="-46953"/>
                          <a:pt x="1452072" y="59499"/>
                          <a:pt x="1570608" y="0"/>
                        </a:cubicBezTo>
                        <a:cubicBezTo>
                          <a:pt x="1689144" y="-59499"/>
                          <a:pt x="1984818" y="41099"/>
                          <a:pt x="2133550" y="0"/>
                        </a:cubicBezTo>
                        <a:cubicBezTo>
                          <a:pt x="2282282" y="-41099"/>
                          <a:pt x="2519942" y="1847"/>
                          <a:pt x="2775304" y="0"/>
                        </a:cubicBezTo>
                        <a:cubicBezTo>
                          <a:pt x="3030666" y="-1847"/>
                          <a:pt x="3038050" y="11721"/>
                          <a:pt x="3259434" y="0"/>
                        </a:cubicBezTo>
                        <a:cubicBezTo>
                          <a:pt x="3480818" y="-11721"/>
                          <a:pt x="3735993" y="19249"/>
                          <a:pt x="3940594" y="0"/>
                        </a:cubicBezTo>
                        <a:cubicBezTo>
                          <a:pt x="3954190" y="140239"/>
                          <a:pt x="3896696" y="308776"/>
                          <a:pt x="3940594" y="450072"/>
                        </a:cubicBezTo>
                        <a:cubicBezTo>
                          <a:pt x="3984492" y="591368"/>
                          <a:pt x="3908755" y="775146"/>
                          <a:pt x="3940594" y="943008"/>
                        </a:cubicBezTo>
                        <a:cubicBezTo>
                          <a:pt x="3972433" y="1110870"/>
                          <a:pt x="3901690" y="1295375"/>
                          <a:pt x="3940594" y="1478808"/>
                        </a:cubicBezTo>
                        <a:cubicBezTo>
                          <a:pt x="3979498" y="1662241"/>
                          <a:pt x="3887009" y="1778703"/>
                          <a:pt x="3940594" y="1928880"/>
                        </a:cubicBezTo>
                        <a:cubicBezTo>
                          <a:pt x="3994179" y="2079057"/>
                          <a:pt x="3890188" y="2282801"/>
                          <a:pt x="3940594" y="2550409"/>
                        </a:cubicBezTo>
                        <a:cubicBezTo>
                          <a:pt x="3991000" y="2818017"/>
                          <a:pt x="3892921" y="2880594"/>
                          <a:pt x="3940594" y="3086209"/>
                        </a:cubicBezTo>
                        <a:cubicBezTo>
                          <a:pt x="3988267" y="3291824"/>
                          <a:pt x="3870611" y="3484131"/>
                          <a:pt x="3940594" y="3707737"/>
                        </a:cubicBezTo>
                        <a:cubicBezTo>
                          <a:pt x="4010577" y="3931343"/>
                          <a:pt x="3905894" y="4074526"/>
                          <a:pt x="3940594" y="4286401"/>
                        </a:cubicBezTo>
                        <a:cubicBezTo>
                          <a:pt x="3687869" y="4333763"/>
                          <a:pt x="3582308" y="4285051"/>
                          <a:pt x="3417058" y="4286401"/>
                        </a:cubicBezTo>
                        <a:cubicBezTo>
                          <a:pt x="3251808" y="4287751"/>
                          <a:pt x="3029952" y="4258603"/>
                          <a:pt x="2893522" y="4286401"/>
                        </a:cubicBezTo>
                        <a:cubicBezTo>
                          <a:pt x="2757092" y="4314199"/>
                          <a:pt x="2448937" y="4259251"/>
                          <a:pt x="2291174" y="4286401"/>
                        </a:cubicBezTo>
                        <a:cubicBezTo>
                          <a:pt x="2133411" y="4313551"/>
                          <a:pt x="1845518" y="4244917"/>
                          <a:pt x="1728232" y="4286401"/>
                        </a:cubicBezTo>
                        <a:cubicBezTo>
                          <a:pt x="1610946" y="4327885"/>
                          <a:pt x="1280396" y="4286113"/>
                          <a:pt x="1086478" y="4286401"/>
                        </a:cubicBezTo>
                        <a:cubicBezTo>
                          <a:pt x="892560" y="4286689"/>
                          <a:pt x="347706" y="4239988"/>
                          <a:pt x="0" y="4286401"/>
                        </a:cubicBezTo>
                        <a:cubicBezTo>
                          <a:pt x="-53998" y="4037868"/>
                          <a:pt x="50703" y="3985869"/>
                          <a:pt x="0" y="3707737"/>
                        </a:cubicBezTo>
                        <a:cubicBezTo>
                          <a:pt x="-50703" y="3429605"/>
                          <a:pt x="61705" y="3325960"/>
                          <a:pt x="0" y="3171937"/>
                        </a:cubicBezTo>
                        <a:cubicBezTo>
                          <a:pt x="-61705" y="3017914"/>
                          <a:pt x="14506" y="2728690"/>
                          <a:pt x="0" y="2593273"/>
                        </a:cubicBezTo>
                        <a:cubicBezTo>
                          <a:pt x="-14506" y="2457856"/>
                          <a:pt x="17828" y="2229311"/>
                          <a:pt x="0" y="2057472"/>
                        </a:cubicBezTo>
                        <a:cubicBezTo>
                          <a:pt x="-17828" y="1885633"/>
                          <a:pt x="49235" y="1644336"/>
                          <a:pt x="0" y="1521672"/>
                        </a:cubicBezTo>
                        <a:cubicBezTo>
                          <a:pt x="-49235" y="1399008"/>
                          <a:pt x="40822" y="1245449"/>
                          <a:pt x="0" y="985872"/>
                        </a:cubicBezTo>
                        <a:cubicBezTo>
                          <a:pt x="-40822" y="726295"/>
                          <a:pt x="9212" y="693443"/>
                          <a:pt x="0" y="578664"/>
                        </a:cubicBezTo>
                        <a:cubicBezTo>
                          <a:pt x="-9212" y="463885"/>
                          <a:pt x="11770" y="190683"/>
                          <a:pt x="0" y="0"/>
                        </a:cubicBezTo>
                        <a:close/>
                      </a:path>
                      <a:path w="3940594" h="4286401" stroke="0" extrusionOk="0">
                        <a:moveTo>
                          <a:pt x="0" y="0"/>
                        </a:moveTo>
                        <a:cubicBezTo>
                          <a:pt x="154413" y="-15306"/>
                          <a:pt x="400055" y="43947"/>
                          <a:pt x="523536" y="0"/>
                        </a:cubicBezTo>
                        <a:cubicBezTo>
                          <a:pt x="647017" y="-43947"/>
                          <a:pt x="773405" y="24965"/>
                          <a:pt x="968260" y="0"/>
                        </a:cubicBezTo>
                        <a:cubicBezTo>
                          <a:pt x="1163115" y="-24965"/>
                          <a:pt x="1413297" y="30421"/>
                          <a:pt x="1610014" y="0"/>
                        </a:cubicBezTo>
                        <a:cubicBezTo>
                          <a:pt x="1806731" y="-30421"/>
                          <a:pt x="2009931" y="9679"/>
                          <a:pt x="2133550" y="0"/>
                        </a:cubicBezTo>
                        <a:cubicBezTo>
                          <a:pt x="2257169" y="-9679"/>
                          <a:pt x="2399953" y="35878"/>
                          <a:pt x="2657086" y="0"/>
                        </a:cubicBezTo>
                        <a:cubicBezTo>
                          <a:pt x="2914219" y="-35878"/>
                          <a:pt x="3120320" y="1794"/>
                          <a:pt x="3298840" y="0"/>
                        </a:cubicBezTo>
                        <a:cubicBezTo>
                          <a:pt x="3477360" y="-1794"/>
                          <a:pt x="3742569" y="18953"/>
                          <a:pt x="3940594" y="0"/>
                        </a:cubicBezTo>
                        <a:cubicBezTo>
                          <a:pt x="3954043" y="130535"/>
                          <a:pt x="3896353" y="386473"/>
                          <a:pt x="3940594" y="621528"/>
                        </a:cubicBezTo>
                        <a:cubicBezTo>
                          <a:pt x="3984835" y="856583"/>
                          <a:pt x="3921294" y="912668"/>
                          <a:pt x="3940594" y="1071600"/>
                        </a:cubicBezTo>
                        <a:cubicBezTo>
                          <a:pt x="3959894" y="1230532"/>
                          <a:pt x="3899658" y="1313018"/>
                          <a:pt x="3940594" y="1521672"/>
                        </a:cubicBezTo>
                        <a:cubicBezTo>
                          <a:pt x="3981530" y="1730326"/>
                          <a:pt x="3900991" y="1826341"/>
                          <a:pt x="3940594" y="2057472"/>
                        </a:cubicBezTo>
                        <a:cubicBezTo>
                          <a:pt x="3980197" y="2288603"/>
                          <a:pt x="3874242" y="2410580"/>
                          <a:pt x="3940594" y="2636137"/>
                        </a:cubicBezTo>
                        <a:cubicBezTo>
                          <a:pt x="4006946" y="2861694"/>
                          <a:pt x="3907822" y="2893017"/>
                          <a:pt x="3940594" y="3043345"/>
                        </a:cubicBezTo>
                        <a:cubicBezTo>
                          <a:pt x="3973366" y="3193673"/>
                          <a:pt x="3877307" y="3342229"/>
                          <a:pt x="3940594" y="3579145"/>
                        </a:cubicBezTo>
                        <a:cubicBezTo>
                          <a:pt x="4003881" y="3816061"/>
                          <a:pt x="3859350" y="4047144"/>
                          <a:pt x="3940594" y="4286401"/>
                        </a:cubicBezTo>
                        <a:cubicBezTo>
                          <a:pt x="3751916" y="4287891"/>
                          <a:pt x="3627380" y="4272331"/>
                          <a:pt x="3377652" y="4286401"/>
                        </a:cubicBezTo>
                        <a:cubicBezTo>
                          <a:pt x="3127924" y="4300471"/>
                          <a:pt x="2978677" y="4254082"/>
                          <a:pt x="2735898" y="4286401"/>
                        </a:cubicBezTo>
                        <a:cubicBezTo>
                          <a:pt x="2493119" y="4318720"/>
                          <a:pt x="2433752" y="4227957"/>
                          <a:pt x="2172956" y="4286401"/>
                        </a:cubicBezTo>
                        <a:cubicBezTo>
                          <a:pt x="1912160" y="4344845"/>
                          <a:pt x="1836239" y="4268668"/>
                          <a:pt x="1728232" y="4286401"/>
                        </a:cubicBezTo>
                        <a:cubicBezTo>
                          <a:pt x="1620225" y="4304134"/>
                          <a:pt x="1480758" y="4280502"/>
                          <a:pt x="1244102" y="4286401"/>
                        </a:cubicBezTo>
                        <a:cubicBezTo>
                          <a:pt x="1007446" y="4292300"/>
                          <a:pt x="734349" y="4233491"/>
                          <a:pt x="602348" y="4286401"/>
                        </a:cubicBezTo>
                        <a:cubicBezTo>
                          <a:pt x="470347" y="4339311"/>
                          <a:pt x="181438" y="4244028"/>
                          <a:pt x="0" y="4286401"/>
                        </a:cubicBezTo>
                        <a:cubicBezTo>
                          <a:pt x="-24757" y="4183488"/>
                          <a:pt x="33742" y="4059221"/>
                          <a:pt x="0" y="3836329"/>
                        </a:cubicBezTo>
                        <a:cubicBezTo>
                          <a:pt x="-33742" y="3613437"/>
                          <a:pt x="681" y="3550222"/>
                          <a:pt x="0" y="3343393"/>
                        </a:cubicBezTo>
                        <a:cubicBezTo>
                          <a:pt x="-681" y="3136564"/>
                          <a:pt x="22704" y="3128062"/>
                          <a:pt x="0" y="2936185"/>
                        </a:cubicBezTo>
                        <a:cubicBezTo>
                          <a:pt x="-22704" y="2744308"/>
                          <a:pt x="2900" y="2655550"/>
                          <a:pt x="0" y="2528977"/>
                        </a:cubicBezTo>
                        <a:cubicBezTo>
                          <a:pt x="-2900" y="2402404"/>
                          <a:pt x="50408" y="2079326"/>
                          <a:pt x="0" y="1950312"/>
                        </a:cubicBezTo>
                        <a:cubicBezTo>
                          <a:pt x="-50408" y="1821299"/>
                          <a:pt x="40713" y="1719511"/>
                          <a:pt x="0" y="1500240"/>
                        </a:cubicBezTo>
                        <a:cubicBezTo>
                          <a:pt x="-40713" y="1280969"/>
                          <a:pt x="13146" y="1052582"/>
                          <a:pt x="0" y="878712"/>
                        </a:cubicBezTo>
                        <a:cubicBezTo>
                          <a:pt x="-13146" y="704842"/>
                          <a:pt x="30720" y="38625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pic>
      <p:sp>
        <p:nvSpPr>
          <p:cNvPr id="12" name="Rectangle 11">
            <a:extLst>
              <a:ext uri="{FF2B5EF4-FFF2-40B4-BE49-F238E27FC236}">
                <a16:creationId xmlns:a16="http://schemas.microsoft.com/office/drawing/2014/main" id="{CEDA29A1-086A-3245-9269-28AF9987A1E4}"/>
              </a:ext>
            </a:extLst>
          </p:cNvPr>
          <p:cNvSpPr/>
          <p:nvPr/>
        </p:nvSpPr>
        <p:spPr>
          <a:xfrm>
            <a:off x="4580499" y="5326473"/>
            <a:ext cx="2787110" cy="461665"/>
          </a:xfrm>
          <a:prstGeom prst="rect">
            <a:avLst/>
          </a:prstGeom>
        </p:spPr>
        <p:txBody>
          <a:bodyPr wrap="none">
            <a:spAutoFit/>
          </a:bodyPr>
          <a:lstStyle/>
          <a:p>
            <a:r>
              <a:rPr lang="en-US" sz="2400" dirty="0">
                <a:hlinkClick r:id="rId3"/>
              </a:rPr>
              <a:t>https://utteranc.es/</a:t>
            </a:r>
            <a:endParaRPr lang="en-US" sz="2400" dirty="0"/>
          </a:p>
        </p:txBody>
      </p:sp>
    </p:spTree>
    <p:extLst>
      <p:ext uri="{BB962C8B-B14F-4D97-AF65-F5344CB8AC3E}">
        <p14:creationId xmlns:p14="http://schemas.microsoft.com/office/powerpoint/2010/main" val="1263467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1" y="740726"/>
            <a:ext cx="12436475"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4000" kern="0" dirty="0">
                <a:solidFill>
                  <a:srgbClr val="505050"/>
                </a:solidFill>
                <a:latin typeface="Segoe UI Light"/>
              </a:rPr>
              <a:t>Agenda</a:t>
            </a:r>
          </a:p>
        </p:txBody>
      </p:sp>
      <p:cxnSp>
        <p:nvCxnSpPr>
          <p:cNvPr id="34" name="Straight Connector 33"/>
          <p:cNvCxnSpPr/>
          <p:nvPr/>
        </p:nvCxnSpPr>
        <p:spPr>
          <a:xfrm>
            <a:off x="0" y="3900001"/>
            <a:ext cx="12436475"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123349" y="3348427"/>
            <a:ext cx="1828800" cy="3810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defRPr/>
            </a:pPr>
            <a:r>
              <a:rPr lang="en-US" kern="0" spc="50" dirty="0">
                <a:solidFill>
                  <a:srgbClr val="737373"/>
                </a:solidFill>
                <a:latin typeface="Segoe UI Semilight" panose="020B0402040204020203" pitchFamily="34" charset="0"/>
                <a:cs typeface="Segoe UI Semilight" panose="020B0402040204020203" pitchFamily="34" charset="0"/>
              </a:rPr>
              <a:t>Why Docs</a:t>
            </a:r>
          </a:p>
          <a:p>
            <a:pPr algn="ctr" defTabSz="932472" fontAlgn="base">
              <a:spcBef>
                <a:spcPct val="0"/>
              </a:spcBef>
              <a:spcAft>
                <a:spcPct val="0"/>
              </a:spcAft>
              <a:defRPr/>
            </a:pPr>
            <a:endParaRPr lang="en-US" kern="0" spc="50" dirty="0">
              <a:solidFill>
                <a:srgbClr val="737373"/>
              </a:solidFill>
              <a:latin typeface="Segoe UI Semilight" panose="020B0402040204020203" pitchFamily="34" charset="0"/>
              <a:cs typeface="Segoe UI Semilight" panose="020B0402040204020203" pitchFamily="34" charset="0"/>
            </a:endParaRPr>
          </a:p>
        </p:txBody>
      </p:sp>
      <p:sp>
        <p:nvSpPr>
          <p:cNvPr id="40" name="Rectangle 39"/>
          <p:cNvSpPr/>
          <p:nvPr/>
        </p:nvSpPr>
        <p:spPr bwMode="auto">
          <a:xfrm>
            <a:off x="3072687" y="3351986"/>
            <a:ext cx="1828800" cy="3810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defRPr/>
            </a:pPr>
            <a:r>
              <a:rPr lang="en-US" kern="0" spc="50" dirty="0">
                <a:solidFill>
                  <a:srgbClr val="737373"/>
                </a:solidFill>
                <a:latin typeface="Segoe UI Semilight" panose="020B0402040204020203" pitchFamily="34" charset="0"/>
                <a:cs typeface="Segoe UI Semilight" panose="020B0402040204020203" pitchFamily="34" charset="0"/>
              </a:rPr>
              <a:t>Architecture</a:t>
            </a:r>
          </a:p>
        </p:txBody>
      </p:sp>
      <p:sp>
        <p:nvSpPr>
          <p:cNvPr id="41" name="Rectangle 40"/>
          <p:cNvSpPr/>
          <p:nvPr/>
        </p:nvSpPr>
        <p:spPr bwMode="auto">
          <a:xfrm>
            <a:off x="6043176" y="3351607"/>
            <a:ext cx="1828800" cy="3810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defRPr/>
            </a:pPr>
            <a:r>
              <a:rPr lang="en-US" kern="0" spc="50" dirty="0">
                <a:solidFill>
                  <a:srgbClr val="737373"/>
                </a:solidFill>
                <a:latin typeface="Segoe UI Semilight" panose="020B0402040204020203" pitchFamily="34" charset="0"/>
                <a:cs typeface="Segoe UI Semilight" panose="020B0402040204020203" pitchFamily="34" charset="0"/>
              </a:rPr>
              <a:t>GitHub</a:t>
            </a:r>
          </a:p>
        </p:txBody>
      </p:sp>
      <p:sp>
        <p:nvSpPr>
          <p:cNvPr id="42" name="Rectangle 41"/>
          <p:cNvSpPr/>
          <p:nvPr/>
        </p:nvSpPr>
        <p:spPr bwMode="auto">
          <a:xfrm>
            <a:off x="7479029" y="4141175"/>
            <a:ext cx="1828800" cy="3810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defRPr/>
            </a:pPr>
            <a:r>
              <a:rPr lang="en-US" kern="0" spc="50" dirty="0">
                <a:solidFill>
                  <a:srgbClr val="737373"/>
                </a:solidFill>
                <a:latin typeface="Segoe UI Semilight" panose="020B0402040204020203" pitchFamily="34" charset="0"/>
                <a:cs typeface="Segoe UI Semilight" panose="020B0402040204020203" pitchFamily="34" charset="0"/>
              </a:rPr>
              <a:t>API Reference</a:t>
            </a:r>
          </a:p>
        </p:txBody>
      </p:sp>
      <p:sp>
        <p:nvSpPr>
          <p:cNvPr id="35" name="Oval 34"/>
          <p:cNvSpPr/>
          <p:nvPr/>
        </p:nvSpPr>
        <p:spPr bwMode="auto">
          <a:xfrm>
            <a:off x="974249" y="3824343"/>
            <a:ext cx="127000" cy="127000"/>
          </a:xfrm>
          <a:prstGeom prst="ellipse">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8" name="Oval 37"/>
          <p:cNvSpPr/>
          <p:nvPr/>
        </p:nvSpPr>
        <p:spPr bwMode="auto">
          <a:xfrm>
            <a:off x="11272204" y="3824343"/>
            <a:ext cx="127000" cy="127000"/>
          </a:xfrm>
          <a:prstGeom prst="ellipse">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6" name="Oval 35"/>
          <p:cNvSpPr/>
          <p:nvPr/>
        </p:nvSpPr>
        <p:spPr bwMode="auto">
          <a:xfrm>
            <a:off x="5387657" y="3824343"/>
            <a:ext cx="127000" cy="127000"/>
          </a:xfrm>
          <a:prstGeom prst="ellipse">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7" name="Oval 36"/>
          <p:cNvSpPr/>
          <p:nvPr/>
        </p:nvSpPr>
        <p:spPr bwMode="auto">
          <a:xfrm>
            <a:off x="8329929" y="3824343"/>
            <a:ext cx="127000" cy="127000"/>
          </a:xfrm>
          <a:prstGeom prst="ellipse">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548" name="Oval 547"/>
          <p:cNvSpPr/>
          <p:nvPr/>
        </p:nvSpPr>
        <p:spPr bwMode="auto">
          <a:xfrm>
            <a:off x="2445385" y="3824343"/>
            <a:ext cx="127000" cy="127000"/>
          </a:xfrm>
          <a:prstGeom prst="ellipse">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549" name="Oval 548"/>
          <p:cNvSpPr/>
          <p:nvPr/>
        </p:nvSpPr>
        <p:spPr bwMode="auto">
          <a:xfrm>
            <a:off x="3916521" y="3824343"/>
            <a:ext cx="127000" cy="127000"/>
          </a:xfrm>
          <a:prstGeom prst="ellipse">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550" name="Oval 549"/>
          <p:cNvSpPr/>
          <p:nvPr/>
        </p:nvSpPr>
        <p:spPr bwMode="auto">
          <a:xfrm>
            <a:off x="6858793" y="3824343"/>
            <a:ext cx="127000" cy="127000"/>
          </a:xfrm>
          <a:prstGeom prst="ellipse">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551" name="Oval 550"/>
          <p:cNvSpPr/>
          <p:nvPr/>
        </p:nvSpPr>
        <p:spPr bwMode="auto">
          <a:xfrm>
            <a:off x="9801065" y="3824343"/>
            <a:ext cx="127000" cy="127000"/>
          </a:xfrm>
          <a:prstGeom prst="ellipse">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552" name="Rectangle 551"/>
          <p:cNvSpPr/>
          <p:nvPr/>
        </p:nvSpPr>
        <p:spPr bwMode="auto">
          <a:xfrm>
            <a:off x="1753182" y="4141175"/>
            <a:ext cx="1511405" cy="3810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defRPr/>
            </a:pPr>
            <a:r>
              <a:rPr lang="en-US" kern="0" spc="50" dirty="0">
                <a:solidFill>
                  <a:srgbClr val="737373"/>
                </a:solidFill>
                <a:latin typeface="Segoe UI Semilight" panose="020B0402040204020203" pitchFamily="34" charset="0"/>
                <a:cs typeface="Segoe UI Semilight" panose="020B0402040204020203" pitchFamily="34" charset="0"/>
              </a:rPr>
              <a:t>A New Hope</a:t>
            </a:r>
          </a:p>
        </p:txBody>
      </p:sp>
      <p:sp>
        <p:nvSpPr>
          <p:cNvPr id="553" name="Rectangle 552"/>
          <p:cNvSpPr/>
          <p:nvPr/>
        </p:nvSpPr>
        <p:spPr bwMode="auto">
          <a:xfrm>
            <a:off x="4541835" y="4148496"/>
            <a:ext cx="1828800" cy="3810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defRPr/>
            </a:pPr>
            <a:r>
              <a:rPr lang="en-US" kern="0" spc="50" dirty="0">
                <a:solidFill>
                  <a:srgbClr val="737373"/>
                </a:solidFill>
                <a:latin typeface="Segoe UI Semilight" panose="020B0402040204020203" pitchFamily="34" charset="0"/>
                <a:cs typeface="Segoe UI Semilight" panose="020B0402040204020203" pitchFamily="34" charset="0"/>
              </a:rPr>
              <a:t>How Docs Works</a:t>
            </a:r>
          </a:p>
        </p:txBody>
      </p:sp>
      <p:sp>
        <p:nvSpPr>
          <p:cNvPr id="554" name="Rectangle 553"/>
          <p:cNvSpPr/>
          <p:nvPr/>
        </p:nvSpPr>
        <p:spPr bwMode="auto">
          <a:xfrm>
            <a:off x="9013665" y="3351607"/>
            <a:ext cx="1828800" cy="3810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defRPr/>
            </a:pPr>
            <a:r>
              <a:rPr lang="en-US" kern="0" spc="50" dirty="0">
                <a:solidFill>
                  <a:srgbClr val="737373"/>
                </a:solidFill>
                <a:latin typeface="Segoe UI Semilight" panose="020B0402040204020203" pitchFamily="34" charset="0"/>
                <a:cs typeface="Segoe UI Semilight" panose="020B0402040204020203" pitchFamily="34" charset="0"/>
              </a:rPr>
              <a:t>Learn</a:t>
            </a:r>
          </a:p>
        </p:txBody>
      </p:sp>
      <p:sp>
        <p:nvSpPr>
          <p:cNvPr id="555" name="Rectangle 554"/>
          <p:cNvSpPr/>
          <p:nvPr/>
        </p:nvSpPr>
        <p:spPr bwMode="auto">
          <a:xfrm>
            <a:off x="10421304" y="4131699"/>
            <a:ext cx="1828800" cy="3810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defRPr/>
            </a:pPr>
            <a:r>
              <a:rPr lang="en-US" kern="0" spc="50" dirty="0">
                <a:solidFill>
                  <a:srgbClr val="737373"/>
                </a:solidFill>
                <a:latin typeface="Segoe UI Semilight" panose="020B0402040204020203" pitchFamily="34" charset="0"/>
                <a:cs typeface="Segoe UI Semilight" panose="020B0402040204020203" pitchFamily="34" charset="0"/>
              </a:rPr>
              <a:t>Resources</a:t>
            </a:r>
          </a:p>
        </p:txBody>
      </p:sp>
    </p:spTree>
    <p:extLst>
      <p:ext uri="{BB962C8B-B14F-4D97-AF65-F5344CB8AC3E}">
        <p14:creationId xmlns:p14="http://schemas.microsoft.com/office/powerpoint/2010/main" val="3696385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299"/>
                                          </p:stCondLst>
                                        </p:cTn>
                                        <p:tgtEl>
                                          <p:spTgt spid="35"/>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300" fill="hold"/>
                                        <p:tgtEl>
                                          <p:spTgt spid="35"/>
                                        </p:tgtEl>
                                      </p:cBhvr>
                                      <p:by x="0" y="0"/>
                                    </p:animScale>
                                  </p:childTnLst>
                                </p:cTn>
                              </p:par>
                              <p:par>
                                <p:cTn id="9" presetID="1" presetClass="entr" presetSubtype="0" fill="hold" grpId="0" nodeType="withEffect">
                                  <p:stCondLst>
                                    <p:cond delay="100"/>
                                  </p:stCondLst>
                                  <p:childTnLst>
                                    <p:set>
                                      <p:cBhvr>
                                        <p:cTn id="10" dur="1" fill="hold">
                                          <p:stCondLst>
                                            <p:cond delay="299"/>
                                          </p:stCondLst>
                                        </p:cTn>
                                        <p:tgtEl>
                                          <p:spTgt spid="36"/>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300" fill="hold"/>
                                        <p:tgtEl>
                                          <p:spTgt spid="36"/>
                                        </p:tgtEl>
                                      </p:cBhvr>
                                      <p:by x="0" y="0"/>
                                    </p:animScale>
                                  </p:childTnLst>
                                </p:cTn>
                              </p:par>
                              <p:par>
                                <p:cTn id="13" presetID="1" presetClass="entr" presetSubtype="0" fill="hold" grpId="0" nodeType="withEffect">
                                  <p:stCondLst>
                                    <p:cond delay="200"/>
                                  </p:stCondLst>
                                  <p:childTnLst>
                                    <p:set>
                                      <p:cBhvr>
                                        <p:cTn id="14" dur="1" fill="hold">
                                          <p:stCondLst>
                                            <p:cond delay="299"/>
                                          </p:stCondLst>
                                        </p:cTn>
                                        <p:tgtEl>
                                          <p:spTgt spid="37"/>
                                        </p:tgtEl>
                                        <p:attrNameLst>
                                          <p:attrName>style.visibility</p:attrName>
                                        </p:attrNameLst>
                                      </p:cBhvr>
                                      <p:to>
                                        <p:strVal val="visible"/>
                                      </p:to>
                                    </p:set>
                                  </p:childTnLst>
                                </p:cTn>
                              </p:par>
                              <p:par>
                                <p:cTn id="15" presetID="6" presetClass="emph" presetSubtype="0" accel="100000" autoRev="1" fill="hold" grpId="1" nodeType="withEffect">
                                  <p:stCondLst>
                                    <p:cond delay="200"/>
                                  </p:stCondLst>
                                  <p:childTnLst>
                                    <p:animScale>
                                      <p:cBhvr>
                                        <p:cTn id="16" dur="300" fill="hold"/>
                                        <p:tgtEl>
                                          <p:spTgt spid="37"/>
                                        </p:tgtEl>
                                      </p:cBhvr>
                                      <p:by x="0" y="0"/>
                                    </p:animScale>
                                  </p:childTnLst>
                                </p:cTn>
                              </p:par>
                              <p:par>
                                <p:cTn id="17" presetID="1" presetClass="entr" presetSubtype="0" fill="hold" grpId="0" nodeType="withEffect">
                                  <p:stCondLst>
                                    <p:cond delay="300"/>
                                  </p:stCondLst>
                                  <p:childTnLst>
                                    <p:set>
                                      <p:cBhvr>
                                        <p:cTn id="18" dur="1" fill="hold">
                                          <p:stCondLst>
                                            <p:cond delay="299"/>
                                          </p:stCondLst>
                                        </p:cTn>
                                        <p:tgtEl>
                                          <p:spTgt spid="38"/>
                                        </p:tgtEl>
                                        <p:attrNameLst>
                                          <p:attrName>style.visibility</p:attrName>
                                        </p:attrNameLst>
                                      </p:cBhvr>
                                      <p:to>
                                        <p:strVal val="visible"/>
                                      </p:to>
                                    </p:set>
                                  </p:childTnLst>
                                </p:cTn>
                              </p:par>
                              <p:par>
                                <p:cTn id="19" presetID="6" presetClass="emph" presetSubtype="0" accel="100000" autoRev="1" fill="hold" grpId="1" nodeType="withEffect">
                                  <p:stCondLst>
                                    <p:cond delay="300"/>
                                  </p:stCondLst>
                                  <p:childTnLst>
                                    <p:animScale>
                                      <p:cBhvr>
                                        <p:cTn id="20" dur="300" fill="hold"/>
                                        <p:tgtEl>
                                          <p:spTgt spid="38"/>
                                        </p:tgtEl>
                                      </p:cBhvr>
                                      <p:by x="0" y="0"/>
                                    </p:animScale>
                                  </p:childTnLst>
                                </p:cTn>
                              </p:par>
                              <p:par>
                                <p:cTn id="21" presetID="10" presetClass="entr" presetSubtype="0" fill="hold" grpId="0" nodeType="withEffect">
                                  <p:stCondLst>
                                    <p:cond delay="30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250"/>
                                        <p:tgtEl>
                                          <p:spTgt spid="39"/>
                                        </p:tgtEl>
                                      </p:cBhvr>
                                    </p:animEffect>
                                  </p:childTnLst>
                                </p:cTn>
                              </p:par>
                              <p:par>
                                <p:cTn id="24" presetID="42" presetClass="path" presetSubtype="0" decel="100000" fill="hold" grpId="1" nodeType="withEffect">
                                  <p:stCondLst>
                                    <p:cond delay="150"/>
                                  </p:stCondLst>
                                  <p:childTnLst>
                                    <p:animMotion origin="layout" path="M 1.18203E-6 -2.66001E-6 L 1.18203E-6 0.10554 " pathEditMode="relative" rAng="0" ptsTypes="AA">
                                      <p:cBhvr>
                                        <p:cTn id="25" dur="400" spd="-100000" fill="hold"/>
                                        <p:tgtEl>
                                          <p:spTgt spid="39"/>
                                        </p:tgtEl>
                                        <p:attrNameLst>
                                          <p:attrName>ppt_x</p:attrName>
                                          <p:attrName>ppt_y</p:attrName>
                                        </p:attrNameLst>
                                      </p:cBhvr>
                                      <p:rCtr x="0" y="5266"/>
                                    </p:animMotion>
                                  </p:childTnLst>
                                </p:cTn>
                              </p:par>
                              <p:par>
                                <p:cTn id="26" presetID="10" presetClass="entr" presetSubtype="0" fill="hold" grpId="0" nodeType="withEffect">
                                  <p:stCondLst>
                                    <p:cond delay="4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250"/>
                                        <p:tgtEl>
                                          <p:spTgt spid="40"/>
                                        </p:tgtEl>
                                      </p:cBhvr>
                                    </p:animEffect>
                                  </p:childTnLst>
                                </p:cTn>
                              </p:par>
                              <p:par>
                                <p:cTn id="29" presetID="42" presetClass="path" presetSubtype="0" decel="100000" fill="hold" grpId="1" nodeType="withEffect">
                                  <p:stCondLst>
                                    <p:cond delay="250"/>
                                  </p:stCondLst>
                                  <p:childTnLst>
                                    <p:animMotion origin="layout" path="M 1.18203E-6 -2.66001E-6 L 1.18203E-6 0.10554 " pathEditMode="relative" rAng="0" ptsTypes="AA">
                                      <p:cBhvr>
                                        <p:cTn id="30" dur="400" spd="-100000" fill="hold"/>
                                        <p:tgtEl>
                                          <p:spTgt spid="40"/>
                                        </p:tgtEl>
                                        <p:attrNameLst>
                                          <p:attrName>ppt_x</p:attrName>
                                          <p:attrName>ppt_y</p:attrName>
                                        </p:attrNameLst>
                                      </p:cBhvr>
                                      <p:rCtr x="0" y="5266"/>
                                    </p:animMotion>
                                  </p:childTnLst>
                                </p:cTn>
                              </p:par>
                              <p:par>
                                <p:cTn id="31" presetID="10" presetClass="entr" presetSubtype="0" fill="hold" grpId="0" nodeType="withEffect">
                                  <p:stCondLst>
                                    <p:cond delay="50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250"/>
                                        <p:tgtEl>
                                          <p:spTgt spid="41"/>
                                        </p:tgtEl>
                                      </p:cBhvr>
                                    </p:animEffect>
                                  </p:childTnLst>
                                </p:cTn>
                              </p:par>
                              <p:par>
                                <p:cTn id="34" presetID="42" presetClass="path" presetSubtype="0" decel="100000" fill="hold" grpId="1" nodeType="withEffect">
                                  <p:stCondLst>
                                    <p:cond delay="350"/>
                                  </p:stCondLst>
                                  <p:childTnLst>
                                    <p:animMotion origin="layout" path="M 1.18203E-6 -2.66001E-6 L 1.18203E-6 0.10554 " pathEditMode="relative" rAng="0" ptsTypes="AA">
                                      <p:cBhvr>
                                        <p:cTn id="35" dur="400" spd="-100000" fill="hold"/>
                                        <p:tgtEl>
                                          <p:spTgt spid="41"/>
                                        </p:tgtEl>
                                        <p:attrNameLst>
                                          <p:attrName>ppt_x</p:attrName>
                                          <p:attrName>ppt_y</p:attrName>
                                        </p:attrNameLst>
                                      </p:cBhvr>
                                      <p:rCtr x="0" y="5266"/>
                                    </p:animMotion>
                                  </p:childTnLst>
                                </p:cTn>
                              </p:par>
                              <p:par>
                                <p:cTn id="36" presetID="10" presetClass="entr" presetSubtype="0" fill="hold" grpId="0" nodeType="withEffect">
                                  <p:stCondLst>
                                    <p:cond delay="60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250"/>
                                        <p:tgtEl>
                                          <p:spTgt spid="42"/>
                                        </p:tgtEl>
                                      </p:cBhvr>
                                    </p:animEffect>
                                  </p:childTnLst>
                                </p:cTn>
                              </p:par>
                              <p:par>
                                <p:cTn id="39" presetID="42" presetClass="path" presetSubtype="0" decel="100000" fill="hold" grpId="1" nodeType="withEffect">
                                  <p:stCondLst>
                                    <p:cond delay="450"/>
                                  </p:stCondLst>
                                  <p:childTnLst>
                                    <p:animMotion origin="layout" path="M 1.18203E-6 -2.66001E-6 L 1.18203E-6 0.10554 " pathEditMode="relative" rAng="0" ptsTypes="AA">
                                      <p:cBhvr>
                                        <p:cTn id="40" dur="400" spd="-100000" fill="hold"/>
                                        <p:tgtEl>
                                          <p:spTgt spid="42"/>
                                        </p:tgtEl>
                                        <p:attrNameLst>
                                          <p:attrName>ppt_x</p:attrName>
                                          <p:attrName>ppt_y</p:attrName>
                                        </p:attrNameLst>
                                      </p:cBhvr>
                                      <p:rCtr x="0" y="5266"/>
                                    </p:animMotion>
                                  </p:childTnLst>
                                </p:cTn>
                              </p:par>
                              <p:par>
                                <p:cTn id="41" presetID="1" presetClass="entr" presetSubtype="0" fill="hold" grpId="1" nodeType="withEffect">
                                  <p:stCondLst>
                                    <p:cond delay="0"/>
                                  </p:stCondLst>
                                  <p:childTnLst>
                                    <p:set>
                                      <p:cBhvr>
                                        <p:cTn id="42" dur="1" fill="hold">
                                          <p:stCondLst>
                                            <p:cond delay="299"/>
                                          </p:stCondLst>
                                        </p:cTn>
                                        <p:tgtEl>
                                          <p:spTgt spid="548"/>
                                        </p:tgtEl>
                                        <p:attrNameLst>
                                          <p:attrName>style.visibility</p:attrName>
                                        </p:attrNameLst>
                                      </p:cBhvr>
                                      <p:to>
                                        <p:strVal val="visible"/>
                                      </p:to>
                                    </p:set>
                                  </p:childTnLst>
                                </p:cTn>
                              </p:par>
                              <p:par>
                                <p:cTn id="43" presetID="6" presetClass="emph" presetSubtype="0" accel="100000" autoRev="1" fill="hold" grpId="0" nodeType="withEffect">
                                  <p:stCondLst>
                                    <p:cond delay="0"/>
                                  </p:stCondLst>
                                  <p:childTnLst>
                                    <p:animScale>
                                      <p:cBhvr>
                                        <p:cTn id="44" dur="300" fill="hold"/>
                                        <p:tgtEl>
                                          <p:spTgt spid="548"/>
                                        </p:tgtEl>
                                      </p:cBhvr>
                                      <p:by x="0" y="0"/>
                                    </p:animScale>
                                  </p:childTnLst>
                                </p:cTn>
                              </p:par>
                              <p:par>
                                <p:cTn id="45" presetID="1" presetClass="entr" presetSubtype="0" fill="hold" grpId="1" nodeType="withEffect">
                                  <p:stCondLst>
                                    <p:cond delay="0"/>
                                  </p:stCondLst>
                                  <p:childTnLst>
                                    <p:set>
                                      <p:cBhvr>
                                        <p:cTn id="46" dur="1" fill="hold">
                                          <p:stCondLst>
                                            <p:cond delay="299"/>
                                          </p:stCondLst>
                                        </p:cTn>
                                        <p:tgtEl>
                                          <p:spTgt spid="549"/>
                                        </p:tgtEl>
                                        <p:attrNameLst>
                                          <p:attrName>style.visibility</p:attrName>
                                        </p:attrNameLst>
                                      </p:cBhvr>
                                      <p:to>
                                        <p:strVal val="visible"/>
                                      </p:to>
                                    </p:set>
                                  </p:childTnLst>
                                </p:cTn>
                              </p:par>
                              <p:par>
                                <p:cTn id="47" presetID="6" presetClass="emph" presetSubtype="0" accel="100000" autoRev="1" fill="hold" grpId="0" nodeType="withEffect">
                                  <p:stCondLst>
                                    <p:cond delay="0"/>
                                  </p:stCondLst>
                                  <p:childTnLst>
                                    <p:animScale>
                                      <p:cBhvr>
                                        <p:cTn id="48" dur="300" fill="hold"/>
                                        <p:tgtEl>
                                          <p:spTgt spid="549"/>
                                        </p:tgtEl>
                                      </p:cBhvr>
                                      <p:by x="0" y="0"/>
                                    </p:animScale>
                                  </p:childTnLst>
                                </p:cTn>
                              </p:par>
                              <p:par>
                                <p:cTn id="49" presetID="1" presetClass="entr" presetSubtype="0" fill="hold" grpId="0" nodeType="withEffect">
                                  <p:stCondLst>
                                    <p:cond delay="100"/>
                                  </p:stCondLst>
                                  <p:childTnLst>
                                    <p:set>
                                      <p:cBhvr>
                                        <p:cTn id="50" dur="1" fill="hold">
                                          <p:stCondLst>
                                            <p:cond delay="299"/>
                                          </p:stCondLst>
                                        </p:cTn>
                                        <p:tgtEl>
                                          <p:spTgt spid="550"/>
                                        </p:tgtEl>
                                        <p:attrNameLst>
                                          <p:attrName>style.visibility</p:attrName>
                                        </p:attrNameLst>
                                      </p:cBhvr>
                                      <p:to>
                                        <p:strVal val="visible"/>
                                      </p:to>
                                    </p:set>
                                  </p:childTnLst>
                                </p:cTn>
                              </p:par>
                              <p:par>
                                <p:cTn id="51" presetID="6" presetClass="emph" presetSubtype="0" accel="100000" autoRev="1" fill="hold" grpId="1" nodeType="withEffect">
                                  <p:stCondLst>
                                    <p:cond delay="100"/>
                                  </p:stCondLst>
                                  <p:childTnLst>
                                    <p:animScale>
                                      <p:cBhvr>
                                        <p:cTn id="52" dur="300" fill="hold"/>
                                        <p:tgtEl>
                                          <p:spTgt spid="550"/>
                                        </p:tgtEl>
                                      </p:cBhvr>
                                      <p:by x="0" y="0"/>
                                    </p:animScale>
                                  </p:childTnLst>
                                </p:cTn>
                              </p:par>
                              <p:par>
                                <p:cTn id="53" presetID="1" presetClass="entr" presetSubtype="0" fill="hold" grpId="0" nodeType="withEffect">
                                  <p:stCondLst>
                                    <p:cond delay="200"/>
                                  </p:stCondLst>
                                  <p:childTnLst>
                                    <p:set>
                                      <p:cBhvr>
                                        <p:cTn id="54" dur="1" fill="hold">
                                          <p:stCondLst>
                                            <p:cond delay="299"/>
                                          </p:stCondLst>
                                        </p:cTn>
                                        <p:tgtEl>
                                          <p:spTgt spid="551"/>
                                        </p:tgtEl>
                                        <p:attrNameLst>
                                          <p:attrName>style.visibility</p:attrName>
                                        </p:attrNameLst>
                                      </p:cBhvr>
                                      <p:to>
                                        <p:strVal val="visible"/>
                                      </p:to>
                                    </p:set>
                                  </p:childTnLst>
                                </p:cTn>
                              </p:par>
                              <p:par>
                                <p:cTn id="55" presetID="6" presetClass="emph" presetSubtype="0" accel="100000" autoRev="1" fill="hold" grpId="1" nodeType="withEffect">
                                  <p:stCondLst>
                                    <p:cond delay="200"/>
                                  </p:stCondLst>
                                  <p:childTnLst>
                                    <p:animScale>
                                      <p:cBhvr>
                                        <p:cTn id="56" dur="300" fill="hold"/>
                                        <p:tgtEl>
                                          <p:spTgt spid="551"/>
                                        </p:tgtEl>
                                      </p:cBhvr>
                                      <p:by x="0" y="0"/>
                                    </p:animScale>
                                  </p:childTnLst>
                                </p:cTn>
                              </p:par>
                              <p:par>
                                <p:cTn id="57" presetID="10" presetClass="entr" presetSubtype="0" fill="hold" grpId="0" nodeType="withEffect">
                                  <p:stCondLst>
                                    <p:cond delay="300"/>
                                  </p:stCondLst>
                                  <p:childTnLst>
                                    <p:set>
                                      <p:cBhvr>
                                        <p:cTn id="58" dur="1" fill="hold">
                                          <p:stCondLst>
                                            <p:cond delay="0"/>
                                          </p:stCondLst>
                                        </p:cTn>
                                        <p:tgtEl>
                                          <p:spTgt spid="552"/>
                                        </p:tgtEl>
                                        <p:attrNameLst>
                                          <p:attrName>style.visibility</p:attrName>
                                        </p:attrNameLst>
                                      </p:cBhvr>
                                      <p:to>
                                        <p:strVal val="visible"/>
                                      </p:to>
                                    </p:set>
                                    <p:animEffect transition="in" filter="fade">
                                      <p:cBhvr>
                                        <p:cTn id="59" dur="250"/>
                                        <p:tgtEl>
                                          <p:spTgt spid="552"/>
                                        </p:tgtEl>
                                      </p:cBhvr>
                                    </p:animEffect>
                                  </p:childTnLst>
                                </p:cTn>
                              </p:par>
                              <p:par>
                                <p:cTn id="60" presetID="42" presetClass="path" presetSubtype="0" decel="100000" fill="hold" grpId="1" nodeType="withEffect">
                                  <p:stCondLst>
                                    <p:cond delay="150"/>
                                  </p:stCondLst>
                                  <p:childTnLst>
                                    <p:animMotion origin="layout" path="M 1.18203E-6 -2.66001E-6 L 1.18203E-6 0.10554 " pathEditMode="relative" rAng="0" ptsTypes="AA">
                                      <p:cBhvr>
                                        <p:cTn id="61" dur="400" spd="-100000" fill="hold"/>
                                        <p:tgtEl>
                                          <p:spTgt spid="552"/>
                                        </p:tgtEl>
                                        <p:attrNameLst>
                                          <p:attrName>ppt_x</p:attrName>
                                          <p:attrName>ppt_y</p:attrName>
                                        </p:attrNameLst>
                                      </p:cBhvr>
                                      <p:rCtr x="0" y="5266"/>
                                    </p:animMotion>
                                  </p:childTnLst>
                                </p:cTn>
                              </p:par>
                              <p:par>
                                <p:cTn id="62" presetID="10" presetClass="entr" presetSubtype="0" fill="hold" grpId="0" nodeType="withEffect">
                                  <p:stCondLst>
                                    <p:cond delay="400"/>
                                  </p:stCondLst>
                                  <p:childTnLst>
                                    <p:set>
                                      <p:cBhvr>
                                        <p:cTn id="63" dur="1" fill="hold">
                                          <p:stCondLst>
                                            <p:cond delay="0"/>
                                          </p:stCondLst>
                                        </p:cTn>
                                        <p:tgtEl>
                                          <p:spTgt spid="553"/>
                                        </p:tgtEl>
                                        <p:attrNameLst>
                                          <p:attrName>style.visibility</p:attrName>
                                        </p:attrNameLst>
                                      </p:cBhvr>
                                      <p:to>
                                        <p:strVal val="visible"/>
                                      </p:to>
                                    </p:set>
                                    <p:animEffect transition="in" filter="fade">
                                      <p:cBhvr>
                                        <p:cTn id="64" dur="250"/>
                                        <p:tgtEl>
                                          <p:spTgt spid="553"/>
                                        </p:tgtEl>
                                      </p:cBhvr>
                                    </p:animEffect>
                                  </p:childTnLst>
                                </p:cTn>
                              </p:par>
                              <p:par>
                                <p:cTn id="65" presetID="42" presetClass="path" presetSubtype="0" decel="100000" fill="hold" grpId="1" nodeType="withEffect">
                                  <p:stCondLst>
                                    <p:cond delay="250"/>
                                  </p:stCondLst>
                                  <p:childTnLst>
                                    <p:animMotion origin="layout" path="M 1.18203E-6 -2.66001E-6 L 1.18203E-6 0.10554 " pathEditMode="relative" rAng="0" ptsTypes="AA">
                                      <p:cBhvr>
                                        <p:cTn id="66" dur="400" spd="-100000" fill="hold"/>
                                        <p:tgtEl>
                                          <p:spTgt spid="553"/>
                                        </p:tgtEl>
                                        <p:attrNameLst>
                                          <p:attrName>ppt_x</p:attrName>
                                          <p:attrName>ppt_y</p:attrName>
                                        </p:attrNameLst>
                                      </p:cBhvr>
                                      <p:rCtr x="0" y="5266"/>
                                    </p:animMotion>
                                  </p:childTnLst>
                                </p:cTn>
                              </p:par>
                              <p:par>
                                <p:cTn id="67" presetID="10" presetClass="entr" presetSubtype="0" fill="hold" grpId="0" nodeType="withEffect">
                                  <p:stCondLst>
                                    <p:cond delay="600"/>
                                  </p:stCondLst>
                                  <p:childTnLst>
                                    <p:set>
                                      <p:cBhvr>
                                        <p:cTn id="68" dur="1" fill="hold">
                                          <p:stCondLst>
                                            <p:cond delay="0"/>
                                          </p:stCondLst>
                                        </p:cTn>
                                        <p:tgtEl>
                                          <p:spTgt spid="554"/>
                                        </p:tgtEl>
                                        <p:attrNameLst>
                                          <p:attrName>style.visibility</p:attrName>
                                        </p:attrNameLst>
                                      </p:cBhvr>
                                      <p:to>
                                        <p:strVal val="visible"/>
                                      </p:to>
                                    </p:set>
                                    <p:animEffect transition="in" filter="fade">
                                      <p:cBhvr>
                                        <p:cTn id="69" dur="250"/>
                                        <p:tgtEl>
                                          <p:spTgt spid="554"/>
                                        </p:tgtEl>
                                      </p:cBhvr>
                                    </p:animEffect>
                                  </p:childTnLst>
                                </p:cTn>
                              </p:par>
                              <p:par>
                                <p:cTn id="70" presetID="42" presetClass="path" presetSubtype="0" decel="100000" fill="hold" grpId="1" nodeType="withEffect">
                                  <p:stCondLst>
                                    <p:cond delay="450"/>
                                  </p:stCondLst>
                                  <p:childTnLst>
                                    <p:animMotion origin="layout" path="M 1.18203E-6 -2.66001E-6 L 1.18203E-6 0.10554 " pathEditMode="relative" rAng="0" ptsTypes="AA">
                                      <p:cBhvr>
                                        <p:cTn id="71" dur="400" spd="-100000" fill="hold"/>
                                        <p:tgtEl>
                                          <p:spTgt spid="554"/>
                                        </p:tgtEl>
                                        <p:attrNameLst>
                                          <p:attrName>ppt_x</p:attrName>
                                          <p:attrName>ppt_y</p:attrName>
                                        </p:attrNameLst>
                                      </p:cBhvr>
                                      <p:rCtr x="0" y="5266"/>
                                    </p:animMotion>
                                  </p:childTnLst>
                                </p:cTn>
                              </p:par>
                              <p:par>
                                <p:cTn id="72" presetID="10" presetClass="entr" presetSubtype="0" fill="hold" grpId="0" nodeType="withEffect">
                                  <p:stCondLst>
                                    <p:cond delay="600"/>
                                  </p:stCondLst>
                                  <p:childTnLst>
                                    <p:set>
                                      <p:cBhvr>
                                        <p:cTn id="73" dur="1" fill="hold">
                                          <p:stCondLst>
                                            <p:cond delay="0"/>
                                          </p:stCondLst>
                                        </p:cTn>
                                        <p:tgtEl>
                                          <p:spTgt spid="555"/>
                                        </p:tgtEl>
                                        <p:attrNameLst>
                                          <p:attrName>style.visibility</p:attrName>
                                        </p:attrNameLst>
                                      </p:cBhvr>
                                      <p:to>
                                        <p:strVal val="visible"/>
                                      </p:to>
                                    </p:set>
                                    <p:animEffect transition="in" filter="fade">
                                      <p:cBhvr>
                                        <p:cTn id="74" dur="250"/>
                                        <p:tgtEl>
                                          <p:spTgt spid="555"/>
                                        </p:tgtEl>
                                      </p:cBhvr>
                                    </p:animEffect>
                                  </p:childTnLst>
                                </p:cTn>
                              </p:par>
                              <p:par>
                                <p:cTn id="75" presetID="42" presetClass="path" presetSubtype="0" decel="100000" fill="hold" grpId="1" nodeType="withEffect">
                                  <p:stCondLst>
                                    <p:cond delay="450"/>
                                  </p:stCondLst>
                                  <p:childTnLst>
                                    <p:animMotion origin="layout" path="M 1.18203E-6 -2.66001E-6 L 1.18203E-6 0.10554 " pathEditMode="relative" rAng="0" ptsTypes="AA">
                                      <p:cBhvr>
                                        <p:cTn id="76" dur="400" spd="-100000" fill="hold"/>
                                        <p:tgtEl>
                                          <p:spTgt spid="555"/>
                                        </p:tgtEl>
                                        <p:attrNameLst>
                                          <p:attrName>ppt_x</p:attrName>
                                          <p:attrName>ppt_y</p:attrName>
                                        </p:attrNameLst>
                                      </p:cBhvr>
                                      <p:rCtr x="0" y="52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40" grpId="0"/>
      <p:bldP spid="40" grpId="1"/>
      <p:bldP spid="41" grpId="0"/>
      <p:bldP spid="41" grpId="1"/>
      <p:bldP spid="42" grpId="0"/>
      <p:bldP spid="42" grpId="1"/>
      <p:bldP spid="35" grpId="0" animBg="1"/>
      <p:bldP spid="35" grpId="1" animBg="1"/>
      <p:bldP spid="38" grpId="0" animBg="1"/>
      <p:bldP spid="38" grpId="1" animBg="1"/>
      <p:bldP spid="36" grpId="0" animBg="1"/>
      <p:bldP spid="36" grpId="1" animBg="1"/>
      <p:bldP spid="37" grpId="0" animBg="1"/>
      <p:bldP spid="37" grpId="1" animBg="1"/>
      <p:bldP spid="548" grpId="0" animBg="1"/>
      <p:bldP spid="548" grpId="1" animBg="1"/>
      <p:bldP spid="549" grpId="0" animBg="1"/>
      <p:bldP spid="549" grpId="1" animBg="1"/>
      <p:bldP spid="550" grpId="0" animBg="1"/>
      <p:bldP spid="550" grpId="1" animBg="1"/>
      <p:bldP spid="551" grpId="0" animBg="1"/>
      <p:bldP spid="551" grpId="1" animBg="1"/>
      <p:bldP spid="552" grpId="0"/>
      <p:bldP spid="552" grpId="1"/>
      <p:bldP spid="553" grpId="0"/>
      <p:bldP spid="553" grpId="1"/>
      <p:bldP spid="554" grpId="0"/>
      <p:bldP spid="554" grpId="1"/>
      <p:bldP spid="555" grpId="0"/>
      <p:bldP spid="55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02979-00E1-DD42-8788-F4281270EBAB}"/>
              </a:ext>
            </a:extLst>
          </p:cNvPr>
          <p:cNvSpPr>
            <a:spLocks noGrp="1"/>
          </p:cNvSpPr>
          <p:nvPr>
            <p:ph type="title"/>
          </p:nvPr>
        </p:nvSpPr>
        <p:spPr/>
        <p:txBody>
          <a:bodyPr/>
          <a:lstStyle/>
          <a:p>
            <a:r>
              <a:rPr lang="en-US" dirty="0"/>
              <a:t>DevOps</a:t>
            </a:r>
          </a:p>
        </p:txBody>
      </p:sp>
      <p:sp>
        <p:nvSpPr>
          <p:cNvPr id="4" name="Rectangle 3">
            <a:extLst>
              <a:ext uri="{FF2B5EF4-FFF2-40B4-BE49-F238E27FC236}">
                <a16:creationId xmlns:a16="http://schemas.microsoft.com/office/drawing/2014/main" id="{AC266B18-20CB-D442-ABBA-41C94B3854DF}"/>
              </a:ext>
            </a:extLst>
          </p:cNvPr>
          <p:cNvSpPr/>
          <p:nvPr/>
        </p:nvSpPr>
        <p:spPr>
          <a:xfrm>
            <a:off x="2762655" y="1504366"/>
            <a:ext cx="8902799" cy="3984937"/>
          </a:xfrm>
          <a:prstGeom prst="rect">
            <a:avLst/>
          </a:prstGeom>
        </p:spPr>
        <p:txBody>
          <a:bodyPr wrap="square">
            <a:spAutoFit/>
          </a:bodyPr>
          <a:lstStyle/>
          <a:p>
            <a:pPr marL="0" lvl="2"/>
            <a:r>
              <a:rPr lang="en-US" sz="2856" b="1" dirty="0"/>
              <a:t>Deployments</a:t>
            </a:r>
          </a:p>
          <a:p>
            <a:pPr marL="457112" lvl="2" indent="-466298">
              <a:buFont typeface="Arial" panose="020B0604020202020204" pitchFamily="34" charset="0"/>
              <a:buChar char="•"/>
            </a:pPr>
            <a:r>
              <a:rPr lang="en-US" sz="2448" dirty="0"/>
              <a:t>CI/CD Pipeline using Azure DevOps</a:t>
            </a:r>
          </a:p>
          <a:p>
            <a:pPr marL="457112" lvl="2" indent="-466298">
              <a:buFont typeface="Arial" panose="020B0604020202020204" pitchFamily="34" charset="0"/>
              <a:buChar char="•"/>
            </a:pPr>
            <a:r>
              <a:rPr lang="en-US" sz="2448" dirty="0"/>
              <a:t>Pipeline: Local &gt; Dev &gt; Staging &gt; Production</a:t>
            </a:r>
          </a:p>
          <a:p>
            <a:pPr marL="685669" lvl="3" indent="-466298">
              <a:buFont typeface="Arial" panose="020B0604020202020204" pitchFamily="34" charset="0"/>
              <a:buChar char="•"/>
            </a:pPr>
            <a:r>
              <a:rPr lang="en-US" sz="2448" dirty="0"/>
              <a:t>Web App Slots</a:t>
            </a:r>
          </a:p>
          <a:p>
            <a:pPr marL="685623" lvl="3" indent="-466298">
              <a:buFont typeface="Arial" panose="020B0604020202020204" pitchFamily="34" charset="0"/>
              <a:buChar char="•"/>
            </a:pPr>
            <a:r>
              <a:rPr lang="en-US" sz="2448" dirty="0"/>
              <a:t>UX Automation for browser testing / validation </a:t>
            </a:r>
          </a:p>
          <a:p>
            <a:r>
              <a:rPr lang="en-US" sz="2856" b="1" dirty="0"/>
              <a:t>Independent Deployments</a:t>
            </a:r>
          </a:p>
          <a:p>
            <a:pPr marL="291436" indent="-291436">
              <a:buFont typeface="Arial" panose="020B0604020202020204" pitchFamily="34" charset="0"/>
              <a:buChar char="•"/>
            </a:pPr>
            <a:r>
              <a:rPr lang="en-US" sz="2448" dirty="0"/>
              <a:t>UX Templates: Daily / On-Demand</a:t>
            </a:r>
          </a:p>
          <a:p>
            <a:pPr marL="291436" indent="-291436">
              <a:buFont typeface="Arial" panose="020B0604020202020204" pitchFamily="34" charset="0"/>
              <a:buChar char="•"/>
            </a:pPr>
            <a:r>
              <a:rPr lang="en-US" sz="2448" dirty="0"/>
              <a:t>Build (DocFx) 1x every 3 weeks</a:t>
            </a:r>
          </a:p>
          <a:p>
            <a:pPr marL="291436" indent="-291436">
              <a:buFont typeface="Arial" panose="020B0604020202020204" pitchFamily="34" charset="0"/>
              <a:buChar char="•"/>
            </a:pPr>
            <a:r>
              <a:rPr lang="en-US" sz="2448" dirty="0"/>
              <a:t>Services: Independently and On-Demand</a:t>
            </a:r>
          </a:p>
          <a:p>
            <a:pPr marL="685669" lvl="4"/>
            <a:endParaRPr lang="en-US" sz="2448" dirty="0"/>
          </a:p>
        </p:txBody>
      </p:sp>
      <p:sp>
        <p:nvSpPr>
          <p:cNvPr id="5" name="globe_4" title="Icon of the earth">
            <a:extLst>
              <a:ext uri="{FF2B5EF4-FFF2-40B4-BE49-F238E27FC236}">
                <a16:creationId xmlns:a16="http://schemas.microsoft.com/office/drawing/2014/main" id="{AD17647D-1FDD-8440-A862-5AA3487C4E7D}"/>
              </a:ext>
            </a:extLst>
          </p:cNvPr>
          <p:cNvSpPr>
            <a:spLocks noChangeAspect="1" noEditPoints="1"/>
          </p:cNvSpPr>
          <p:nvPr/>
        </p:nvSpPr>
        <p:spPr bwMode="auto">
          <a:xfrm>
            <a:off x="434975" y="2540760"/>
            <a:ext cx="1889284" cy="1913004"/>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222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640304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05892-FD0E-2E41-B5B2-A7D45B50CFE1}"/>
              </a:ext>
            </a:extLst>
          </p:cNvPr>
          <p:cNvSpPr>
            <a:spLocks noGrp="1"/>
          </p:cNvSpPr>
          <p:nvPr>
            <p:ph type="title"/>
          </p:nvPr>
        </p:nvSpPr>
        <p:spPr>
          <a:xfrm>
            <a:off x="259877" y="249947"/>
            <a:ext cx="11563350" cy="758825"/>
          </a:xfrm>
        </p:spPr>
        <p:txBody>
          <a:bodyPr/>
          <a:lstStyle/>
          <a:p>
            <a:r>
              <a:rPr lang="en-US" dirty="0"/>
              <a:t>GitHub and Community</a:t>
            </a:r>
          </a:p>
        </p:txBody>
      </p:sp>
      <p:sp>
        <p:nvSpPr>
          <p:cNvPr id="5" name="Text Placeholder 2">
            <a:extLst>
              <a:ext uri="{FF2B5EF4-FFF2-40B4-BE49-F238E27FC236}">
                <a16:creationId xmlns:a16="http://schemas.microsoft.com/office/drawing/2014/main" id="{839C506A-0F40-EC42-957E-110789372A6F}"/>
              </a:ext>
            </a:extLst>
          </p:cNvPr>
          <p:cNvSpPr txBox="1">
            <a:spLocks/>
          </p:cNvSpPr>
          <p:nvPr/>
        </p:nvSpPr>
        <p:spPr>
          <a:xfrm>
            <a:off x="3243154" y="1695389"/>
            <a:ext cx="8780232" cy="4544046"/>
          </a:xfrm>
          <a:prstGeom prst="rect">
            <a:avLst/>
          </a:prstGeom>
        </p:spPr>
        <p:txBody>
          <a:bodyPr vert="horz" lIns="93260" tIns="46630" rIns="93260" bIns="4663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856" b="1" dirty="0">
                <a:cs typeface="Segoe UI"/>
              </a:rPr>
              <a:t>Checklist </a:t>
            </a:r>
          </a:p>
          <a:p>
            <a:pPr>
              <a:buFont typeface="Wingdings" pitchFamily="2" charset="2"/>
              <a:buChar char="§"/>
            </a:pPr>
            <a:r>
              <a:rPr lang="en-US" sz="2856" b="1" dirty="0">
                <a:cs typeface="Segoe UI"/>
              </a:rPr>
              <a:t>Setup</a:t>
            </a:r>
          </a:p>
          <a:p>
            <a:pPr lvl="1">
              <a:buFont typeface="Wingdings" pitchFamily="2" charset="2"/>
              <a:buChar char="§"/>
            </a:pPr>
            <a:r>
              <a:rPr lang="en-US" sz="2456" dirty="0">
                <a:cs typeface="Segoe UI"/>
              </a:rPr>
              <a:t>Contributor License Agreement</a:t>
            </a:r>
          </a:p>
          <a:p>
            <a:pPr lvl="1">
              <a:buFont typeface="Wingdings" pitchFamily="2" charset="2"/>
              <a:buChar char="§"/>
            </a:pPr>
            <a:r>
              <a:rPr lang="en-US" sz="2456" dirty="0">
                <a:cs typeface="Segoe UI"/>
              </a:rPr>
              <a:t>Repo License</a:t>
            </a:r>
          </a:p>
          <a:p>
            <a:pPr lvl="1">
              <a:buFont typeface="Wingdings" pitchFamily="2" charset="2"/>
              <a:buChar char="§"/>
            </a:pPr>
            <a:r>
              <a:rPr lang="en-US" sz="2456" dirty="0">
                <a:cs typeface="Segoe UI"/>
              </a:rPr>
              <a:t>Microsoft Open Source Code of Conduct</a:t>
            </a:r>
          </a:p>
          <a:p>
            <a:pPr lvl="1">
              <a:buFont typeface="Wingdings" pitchFamily="2" charset="2"/>
              <a:buChar char="§"/>
            </a:pPr>
            <a:r>
              <a:rPr lang="en-US" sz="2456" dirty="0">
                <a:cs typeface="Segoe UI"/>
              </a:rPr>
              <a:t>Issue templates and Labels “Up for Grabs”</a:t>
            </a:r>
          </a:p>
          <a:p>
            <a:pPr lvl="1">
              <a:buFont typeface="Wingdings" pitchFamily="2" charset="2"/>
              <a:buChar char="§"/>
            </a:pPr>
            <a:r>
              <a:rPr lang="en-US" sz="2456" dirty="0">
                <a:cs typeface="Segoe UI"/>
              </a:rPr>
              <a:t>Contributor Guide</a:t>
            </a:r>
          </a:p>
          <a:p>
            <a:pPr>
              <a:buFont typeface="Wingdings" pitchFamily="2" charset="2"/>
              <a:buChar char="§"/>
            </a:pPr>
            <a:r>
              <a:rPr lang="en-US" sz="2856" b="1" dirty="0">
                <a:cs typeface="Segoe UI"/>
              </a:rPr>
              <a:t>GitHub Projects</a:t>
            </a:r>
            <a:r>
              <a:rPr lang="en-US" sz="2856" dirty="0">
                <a:cs typeface="Segoe UI"/>
              </a:rPr>
              <a:t>: Kanban for all docs (ASP.NET Docs)</a:t>
            </a:r>
            <a:endParaRPr lang="en-US" sz="2856" b="1" dirty="0">
              <a:cs typeface="Segoe UI"/>
            </a:endParaRPr>
          </a:p>
          <a:p>
            <a:pPr>
              <a:buFont typeface="Wingdings" pitchFamily="2" charset="2"/>
              <a:buChar char="§"/>
            </a:pPr>
            <a:r>
              <a:rPr lang="en-US" sz="2856" b="1" dirty="0">
                <a:cs typeface="Segoe UI"/>
              </a:rPr>
              <a:t>Docs Feedback</a:t>
            </a:r>
            <a:r>
              <a:rPr lang="en-US" sz="2856" dirty="0">
                <a:cs typeface="Segoe UI"/>
              </a:rPr>
              <a:t>: Open a GitHub issue directly from Docs </a:t>
            </a:r>
          </a:p>
          <a:p>
            <a:pPr>
              <a:buFont typeface="Wingdings" pitchFamily="2" charset="2"/>
              <a:buChar char="§"/>
            </a:pPr>
            <a:r>
              <a:rPr lang="en-US" sz="2856" b="1" dirty="0">
                <a:cs typeface="Segoe UI"/>
              </a:rPr>
              <a:t>Pull Request</a:t>
            </a:r>
            <a:r>
              <a:rPr lang="en-US" sz="2856" dirty="0">
                <a:cs typeface="Segoe UI"/>
              </a:rPr>
              <a:t>: CI to add any content validation, quality, linters, </a:t>
            </a:r>
            <a:r>
              <a:rPr lang="en-US" sz="2856" dirty="0" err="1">
                <a:cs typeface="Segoe UI"/>
              </a:rPr>
              <a:t>etc</a:t>
            </a:r>
            <a:endParaRPr lang="en-US" sz="2856" dirty="0">
              <a:cs typeface="Segoe UI"/>
            </a:endParaRPr>
          </a:p>
          <a:p>
            <a:pPr>
              <a:buFont typeface="Wingdings" pitchFamily="2" charset="2"/>
              <a:buChar char="§"/>
            </a:pPr>
            <a:r>
              <a:rPr lang="en-US" sz="2856" b="1" dirty="0">
                <a:cs typeface="Segoe UI"/>
              </a:rPr>
              <a:t>Recognize Contributors</a:t>
            </a:r>
            <a:r>
              <a:rPr lang="en-US" sz="2856" dirty="0">
                <a:cs typeface="Segoe UI"/>
              </a:rPr>
              <a:t>: List in each article</a:t>
            </a:r>
          </a:p>
          <a:p>
            <a:pPr>
              <a:buFont typeface="Wingdings" pitchFamily="2" charset="2"/>
              <a:buChar char="§"/>
            </a:pPr>
            <a:endParaRPr lang="en-US" sz="2856" dirty="0">
              <a:cs typeface="Segoe UI"/>
            </a:endParaRPr>
          </a:p>
          <a:p>
            <a:pPr>
              <a:buFont typeface="Wingdings" pitchFamily="2" charset="2"/>
              <a:buChar char="§"/>
            </a:pPr>
            <a:endParaRPr lang="en-US" sz="2856" dirty="0"/>
          </a:p>
        </p:txBody>
      </p:sp>
      <p:sp>
        <p:nvSpPr>
          <p:cNvPr id="7" name="Trackers_EADF" title="Icon of a clipboard with a checklist on it">
            <a:extLst>
              <a:ext uri="{FF2B5EF4-FFF2-40B4-BE49-F238E27FC236}">
                <a16:creationId xmlns:a16="http://schemas.microsoft.com/office/drawing/2014/main" id="{3EA7D859-12A0-A446-AC68-67AEE43E6418}"/>
              </a:ext>
            </a:extLst>
          </p:cNvPr>
          <p:cNvSpPr>
            <a:spLocks noChangeAspect="1" noEditPoints="1"/>
          </p:cNvSpPr>
          <p:nvPr/>
        </p:nvSpPr>
        <p:spPr bwMode="auto">
          <a:xfrm>
            <a:off x="671940" y="2348335"/>
            <a:ext cx="1685206" cy="2297853"/>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222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975756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 name="TextBox 35"/>
          <p:cNvSpPr txBox="1"/>
          <p:nvPr/>
        </p:nvSpPr>
        <p:spPr>
          <a:xfrm>
            <a:off x="0" y="1107220"/>
            <a:ext cx="13030200" cy="1279985"/>
          </a:xfrm>
          <a:prstGeom prst="rect">
            <a:avLst/>
          </a:prstGeom>
          <a:noFill/>
        </p:spPr>
        <p:txBody>
          <a:bodyPr wrap="square" lIns="248694" tIns="198955" rIns="248694" bIns="198955" rtlCol="0">
            <a:spAutoFit/>
          </a:bodyPr>
          <a:lstStyle/>
          <a:p>
            <a:pPr marL="466287" indent="-466287" defTabSz="1243401">
              <a:lnSpc>
                <a:spcPct val="90000"/>
              </a:lnSpc>
              <a:spcAft>
                <a:spcPts val="816"/>
              </a:spcAft>
              <a:buFont typeface="Wingdings" charset="2"/>
              <a:buChar char="§"/>
              <a:defRPr/>
            </a:pPr>
            <a:r>
              <a:rPr lang="en-US" sz="2800" b="1" kern="0" dirty="0">
                <a:solidFill>
                  <a:schemeClr val="bg1">
                    <a:lumMod val="75000"/>
                  </a:schemeClr>
                </a:solidFill>
                <a:latin typeface="Segoe UI Semibold" panose="020B0502040204020203" pitchFamily="34" charset="0"/>
                <a:cs typeface="Segoe UI Semibold" panose="020B0502040204020203" pitchFamily="34" charset="0"/>
              </a:rPr>
              <a:t>65+ Languages</a:t>
            </a:r>
          </a:p>
          <a:p>
            <a:pPr marL="466287" indent="-466287" defTabSz="1243401">
              <a:lnSpc>
                <a:spcPct val="90000"/>
              </a:lnSpc>
              <a:spcAft>
                <a:spcPts val="816"/>
              </a:spcAft>
              <a:buFont typeface="Wingdings" charset="2"/>
              <a:buChar char="§"/>
              <a:defRPr/>
            </a:pPr>
            <a:r>
              <a:rPr lang="en-US" sz="2800" b="1" kern="0" dirty="0">
                <a:solidFill>
                  <a:schemeClr val="bg1">
                    <a:lumMod val="75000"/>
                  </a:schemeClr>
                </a:solidFill>
                <a:latin typeface="Segoe UI Semibold" panose="020B0502040204020203" pitchFamily="34" charset="0"/>
                <a:cs typeface="Segoe UI Semibold" panose="020B0502040204020203" pitchFamily="34" charset="0"/>
              </a:rPr>
              <a:t>Pull Requests cascade to fix all languages </a:t>
            </a:r>
          </a:p>
        </p:txBody>
      </p:sp>
      <p:grpSp>
        <p:nvGrpSpPr>
          <p:cNvPr id="4" name="Group 3">
            <a:extLst>
              <a:ext uri="{FF2B5EF4-FFF2-40B4-BE49-F238E27FC236}">
                <a16:creationId xmlns:a16="http://schemas.microsoft.com/office/drawing/2014/main" id="{A05E7167-C3EE-E946-94C8-578D8DF16DE0}"/>
              </a:ext>
            </a:extLst>
          </p:cNvPr>
          <p:cNvGrpSpPr/>
          <p:nvPr/>
        </p:nvGrpSpPr>
        <p:grpSpPr>
          <a:xfrm>
            <a:off x="0" y="2981623"/>
            <a:ext cx="12436475" cy="2240441"/>
            <a:chOff x="0" y="3497262"/>
            <a:chExt cx="12436475" cy="2240441"/>
          </a:xfrm>
        </p:grpSpPr>
        <p:sp>
          <p:nvSpPr>
            <p:cNvPr id="3" name="Rectangle 2">
              <a:extLst>
                <a:ext uri="{FF2B5EF4-FFF2-40B4-BE49-F238E27FC236}">
                  <a16:creationId xmlns:a16="http://schemas.microsoft.com/office/drawing/2014/main" id="{E6AEB8C5-A854-2746-968C-8EA6293DA8F5}"/>
                </a:ext>
              </a:extLst>
            </p:cNvPr>
            <p:cNvSpPr/>
            <p:nvPr/>
          </p:nvSpPr>
          <p:spPr bwMode="auto">
            <a:xfrm>
              <a:off x="0" y="3497262"/>
              <a:ext cx="12436475" cy="224044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Right Arrow 103"/>
            <p:cNvSpPr/>
            <p:nvPr/>
          </p:nvSpPr>
          <p:spPr>
            <a:xfrm>
              <a:off x="7692706" y="4176285"/>
              <a:ext cx="2972181" cy="962971"/>
            </a:xfrm>
            <a:prstGeom prst="rightArrow">
              <a:avLst>
                <a:gd name="adj1" fmla="val 50000"/>
                <a:gd name="adj2" fmla="val 73537"/>
              </a:avLst>
            </a:prstGeom>
            <a:solidFill>
              <a:schemeClr val="bg2">
                <a:lumMod val="40000"/>
                <a:lumOff val="60000"/>
                <a:alpha val="32000"/>
              </a:schemeClr>
            </a:solidFill>
            <a:ln w="10795" cap="flat" cmpd="sng" algn="ctr">
              <a:noFill/>
              <a:prstDash val="solid"/>
            </a:ln>
            <a:effectLst/>
          </p:spPr>
          <p:txBody>
            <a:bodyPr rot="0" spcFirstLastPara="0" vertOverflow="overflow" horzOverflow="overflow" vert="horz" wrap="square" lIns="93223" tIns="93223" rIns="93223" bIns="93223" numCol="1" spcCol="0" rtlCol="0" fromWordArt="0" anchor="b" anchorCtr="0" forceAA="0" compatLnSpc="1">
              <a:prstTxWarp prst="textNoShape">
                <a:avLst/>
              </a:prstTxWarp>
              <a:noAutofit/>
            </a:bodyPr>
            <a:lstStyle/>
            <a:p>
              <a:pPr algn="r" defTabSz="914179">
                <a:defRPr/>
              </a:pPr>
              <a:endParaRPr lang="en-US" sz="1122" kern="0" dirty="0" err="1">
                <a:solidFill>
                  <a:srgbClr val="FFFFFF"/>
                </a:solidFill>
                <a:latin typeface="Segoe UI"/>
              </a:endParaRPr>
            </a:p>
          </p:txBody>
        </p:sp>
        <p:sp>
          <p:nvSpPr>
            <p:cNvPr id="104" name="Right Arrow 103"/>
            <p:cNvSpPr/>
            <p:nvPr/>
          </p:nvSpPr>
          <p:spPr>
            <a:xfrm>
              <a:off x="1506898" y="4179306"/>
              <a:ext cx="4774085" cy="962971"/>
            </a:xfrm>
            <a:prstGeom prst="rightArrow">
              <a:avLst>
                <a:gd name="adj1" fmla="val 50000"/>
                <a:gd name="adj2" fmla="val 73537"/>
              </a:avLst>
            </a:prstGeom>
            <a:solidFill>
              <a:schemeClr val="bg2">
                <a:lumMod val="40000"/>
                <a:lumOff val="60000"/>
                <a:alpha val="32000"/>
              </a:schemeClr>
            </a:solidFill>
            <a:ln w="10795" cap="flat" cmpd="sng" algn="ctr">
              <a:noFill/>
              <a:prstDash val="solid"/>
            </a:ln>
            <a:effectLst/>
          </p:spPr>
          <p:txBody>
            <a:bodyPr rot="0" spcFirstLastPara="0" vertOverflow="overflow" horzOverflow="overflow" vert="horz" wrap="square" lIns="93223" tIns="93223" rIns="93223" bIns="93223" numCol="1" spcCol="0" rtlCol="0" fromWordArt="0" anchor="b" anchorCtr="0" forceAA="0" compatLnSpc="1">
              <a:prstTxWarp prst="textNoShape">
                <a:avLst/>
              </a:prstTxWarp>
              <a:noAutofit/>
            </a:bodyPr>
            <a:lstStyle/>
            <a:p>
              <a:pPr algn="r" defTabSz="914179">
                <a:defRPr/>
              </a:pPr>
              <a:endParaRPr lang="en-US" sz="1122" kern="0" dirty="0" err="1">
                <a:solidFill>
                  <a:srgbClr val="FFFFFF"/>
                </a:solidFill>
                <a:latin typeface="Segoe UI"/>
              </a:endParaRPr>
            </a:p>
          </p:txBody>
        </p:sp>
        <p:sp>
          <p:nvSpPr>
            <p:cNvPr id="107" name="TextBox 106"/>
            <p:cNvSpPr txBox="1"/>
            <p:nvPr/>
          </p:nvSpPr>
          <p:spPr>
            <a:xfrm>
              <a:off x="294849" y="3497262"/>
              <a:ext cx="1476176" cy="391937"/>
            </a:xfrm>
            <a:prstGeom prst="rect">
              <a:avLst/>
            </a:prstGeom>
          </p:spPr>
          <p:txBody>
            <a:bodyPr vert="horz" wrap="square" lIns="93223" tIns="93223" rIns="93223" bIns="93223" rtlCol="0" anchor="t">
              <a:noAutofit/>
            </a:bodyPr>
            <a:lstStyle/>
            <a:p>
              <a:pPr marL="237879" indent="-237879" algn="ctr" defTabSz="914179">
                <a:defRPr/>
              </a:pPr>
              <a:r>
                <a:rPr lang="en-US" sz="1428" b="1"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Click Edit</a:t>
              </a:r>
            </a:p>
          </p:txBody>
        </p:sp>
        <p:sp>
          <p:nvSpPr>
            <p:cNvPr id="108" name="TextBox 107"/>
            <p:cNvSpPr txBox="1"/>
            <p:nvPr/>
          </p:nvSpPr>
          <p:spPr>
            <a:xfrm>
              <a:off x="1992495" y="3497263"/>
              <a:ext cx="1579319" cy="391935"/>
            </a:xfrm>
            <a:prstGeom prst="rect">
              <a:avLst/>
            </a:prstGeom>
          </p:spPr>
          <p:txBody>
            <a:bodyPr vert="horz" wrap="square" lIns="93223" tIns="93223" rIns="93223" bIns="93223" rtlCol="0" anchor="t">
              <a:noAutofit/>
            </a:bodyPr>
            <a:lstStyle/>
            <a:p>
              <a:pPr marL="237879" indent="-237879" algn="ctr" defTabSz="914179">
                <a:defRPr/>
              </a:pPr>
              <a:r>
                <a:rPr lang="en-US" sz="1428" b="1"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Fork on GitHub</a:t>
              </a:r>
            </a:p>
          </p:txBody>
        </p:sp>
        <p:sp>
          <p:nvSpPr>
            <p:cNvPr id="109" name="TextBox 108"/>
            <p:cNvSpPr txBox="1"/>
            <p:nvPr/>
          </p:nvSpPr>
          <p:spPr>
            <a:xfrm>
              <a:off x="3571815" y="3497263"/>
              <a:ext cx="1873793" cy="359086"/>
            </a:xfrm>
            <a:prstGeom prst="rect">
              <a:avLst/>
            </a:prstGeom>
          </p:spPr>
          <p:txBody>
            <a:bodyPr vert="horz" wrap="square" lIns="93223" tIns="93223" rIns="93223" bIns="93223" rtlCol="0" anchor="t">
              <a:noAutofit/>
            </a:bodyPr>
            <a:lstStyle/>
            <a:p>
              <a:pPr marL="237879" indent="-237879" algn="ctr" defTabSz="914179">
                <a:defRPr/>
              </a:pPr>
              <a:r>
                <a:rPr lang="en-US" sz="1428" b="1"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Submit PR</a:t>
              </a:r>
            </a:p>
          </p:txBody>
        </p:sp>
        <p:sp>
          <p:nvSpPr>
            <p:cNvPr id="110" name="TextBox 109"/>
            <p:cNvSpPr txBox="1"/>
            <p:nvPr/>
          </p:nvSpPr>
          <p:spPr>
            <a:xfrm>
              <a:off x="6212534" y="3541312"/>
              <a:ext cx="1736867" cy="386852"/>
            </a:xfrm>
            <a:prstGeom prst="rect">
              <a:avLst/>
            </a:prstGeom>
          </p:spPr>
          <p:txBody>
            <a:bodyPr vert="horz" wrap="square" lIns="93223" tIns="93223" rIns="93223" bIns="93223" rtlCol="0" anchor="t">
              <a:noAutofit/>
            </a:bodyPr>
            <a:lstStyle/>
            <a:p>
              <a:pPr marL="237879" indent="-237879" algn="ctr" defTabSz="914179">
                <a:defRPr/>
              </a:pPr>
              <a:r>
                <a:rPr lang="en-US" sz="1428" b="1"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Live on LOC Site</a:t>
              </a:r>
            </a:p>
          </p:txBody>
        </p:sp>
        <p:sp>
          <p:nvSpPr>
            <p:cNvPr id="111" name="Rounded Rectangle 110"/>
            <p:cNvSpPr/>
            <p:nvPr/>
          </p:nvSpPr>
          <p:spPr>
            <a:xfrm>
              <a:off x="252870" y="3893295"/>
              <a:ext cx="1513449" cy="1508161"/>
            </a:xfrm>
            <a:prstGeom prst="roundRect">
              <a:avLst>
                <a:gd name="adj" fmla="val 5783"/>
              </a:avLst>
            </a:prstGeom>
            <a:solidFill>
              <a:schemeClr val="bg2">
                <a:lumMod val="75000"/>
              </a:schemeClr>
            </a:solidFill>
            <a:ln w="28575" cap="flat" cmpd="sng" algn="ctr">
              <a:noFill/>
              <a:prstDash val="solid"/>
            </a:ln>
            <a:effectLst/>
          </p:spPr>
          <p:txBody>
            <a:bodyPr rot="0" spcFirstLastPara="0" vertOverflow="overflow" horzOverflow="overflow" vert="horz" wrap="square" lIns="93223" tIns="93223" rIns="93223" bIns="93223" numCol="1" spcCol="0" rtlCol="0" fromWordArt="0" anchor="b" anchorCtr="0" forceAA="0" compatLnSpc="1">
              <a:prstTxWarp prst="textNoShape">
                <a:avLst/>
              </a:prstTxWarp>
              <a:noAutofit/>
            </a:bodyPr>
            <a:lstStyle/>
            <a:p>
              <a:pPr algn="r" defTabSz="914179">
                <a:defRPr/>
              </a:pPr>
              <a:endParaRPr lang="en-US" sz="1122" kern="0" dirty="0" err="1">
                <a:solidFill>
                  <a:srgbClr val="FFFFFF"/>
                </a:solidFill>
                <a:latin typeface="Segoe UI"/>
              </a:endParaRPr>
            </a:p>
          </p:txBody>
        </p:sp>
        <p:sp>
          <p:nvSpPr>
            <p:cNvPr id="112" name="Rounded Rectangle 111"/>
            <p:cNvSpPr/>
            <p:nvPr/>
          </p:nvSpPr>
          <p:spPr>
            <a:xfrm>
              <a:off x="1992495" y="3882541"/>
              <a:ext cx="1579319" cy="1508161"/>
            </a:xfrm>
            <a:prstGeom prst="roundRect">
              <a:avLst>
                <a:gd name="adj" fmla="val 5783"/>
              </a:avLst>
            </a:prstGeom>
            <a:solidFill>
              <a:schemeClr val="bg2">
                <a:lumMod val="75000"/>
              </a:schemeClr>
            </a:solidFill>
            <a:ln w="28575" cap="flat" cmpd="sng" algn="ctr">
              <a:noFill/>
              <a:prstDash val="solid"/>
            </a:ln>
            <a:effectLst/>
          </p:spPr>
          <p:txBody>
            <a:bodyPr rot="0" spcFirstLastPara="0" vertOverflow="overflow" horzOverflow="overflow" vert="horz" wrap="square" lIns="93223" tIns="93223" rIns="93223" bIns="93223" numCol="1" spcCol="0" rtlCol="0" fromWordArt="0" anchor="b" anchorCtr="0" forceAA="0" compatLnSpc="1">
              <a:prstTxWarp prst="textNoShape">
                <a:avLst/>
              </a:prstTxWarp>
              <a:noAutofit/>
            </a:bodyPr>
            <a:lstStyle/>
            <a:p>
              <a:pPr algn="r" defTabSz="914179">
                <a:defRPr/>
              </a:pPr>
              <a:endParaRPr lang="en-US" sz="1122" kern="0" dirty="0" err="1">
                <a:solidFill>
                  <a:srgbClr val="FFFFFF"/>
                </a:solidFill>
                <a:latin typeface="Segoe UI"/>
              </a:endParaRPr>
            </a:p>
          </p:txBody>
        </p:sp>
        <p:sp>
          <p:nvSpPr>
            <p:cNvPr id="113" name="Rounded Rectangle 112"/>
            <p:cNvSpPr/>
            <p:nvPr/>
          </p:nvSpPr>
          <p:spPr>
            <a:xfrm>
              <a:off x="3805297" y="3893295"/>
              <a:ext cx="1513449" cy="1508161"/>
            </a:xfrm>
            <a:prstGeom prst="roundRect">
              <a:avLst>
                <a:gd name="adj" fmla="val 5783"/>
              </a:avLst>
            </a:prstGeom>
            <a:solidFill>
              <a:schemeClr val="bg2">
                <a:lumMod val="75000"/>
              </a:schemeClr>
            </a:solidFill>
            <a:ln w="28575" cap="flat" cmpd="sng" algn="ctr">
              <a:noFill/>
              <a:prstDash val="solid"/>
            </a:ln>
            <a:effectLst/>
          </p:spPr>
          <p:txBody>
            <a:bodyPr rot="0" spcFirstLastPara="0" vertOverflow="overflow" horzOverflow="overflow" vert="horz" wrap="square" lIns="93223" tIns="93223" rIns="93223" bIns="93223" numCol="1" spcCol="0" rtlCol="0" fromWordArt="0" anchor="ctr" anchorCtr="0" forceAA="0" compatLnSpc="1">
              <a:prstTxWarp prst="textNoShape">
                <a:avLst/>
              </a:prstTxWarp>
              <a:noAutofit/>
            </a:bodyPr>
            <a:lstStyle/>
            <a:p>
              <a:pPr algn="ctr" defTabSz="914179">
                <a:defRPr/>
              </a:pPr>
              <a:endParaRPr lang="en-US" sz="1122" kern="0" dirty="0">
                <a:solidFill>
                  <a:srgbClr val="FFFFFF"/>
                </a:solidFill>
                <a:latin typeface="Segoe UI"/>
              </a:endParaRPr>
            </a:p>
          </p:txBody>
        </p:sp>
        <p:sp>
          <p:nvSpPr>
            <p:cNvPr id="123" name="Rounded Rectangle 122"/>
            <p:cNvSpPr/>
            <p:nvPr/>
          </p:nvSpPr>
          <p:spPr>
            <a:xfrm>
              <a:off x="6326648" y="3972211"/>
              <a:ext cx="1513449" cy="1508161"/>
            </a:xfrm>
            <a:prstGeom prst="roundRect">
              <a:avLst>
                <a:gd name="adj" fmla="val 5783"/>
              </a:avLst>
            </a:prstGeom>
            <a:solidFill>
              <a:schemeClr val="bg2">
                <a:lumMod val="75000"/>
              </a:schemeClr>
            </a:solidFill>
            <a:ln w="28575" cap="flat" cmpd="sng" algn="ctr">
              <a:noFill/>
              <a:prstDash val="solid"/>
            </a:ln>
            <a:effectLst/>
          </p:spPr>
          <p:txBody>
            <a:bodyPr rot="0" spcFirstLastPara="0" vertOverflow="overflow" horzOverflow="overflow" vert="horz" wrap="square" lIns="93223" tIns="93223" rIns="93223" bIns="93223" numCol="1" spcCol="0" rtlCol="0" fromWordArt="0" anchor="b" anchorCtr="0" forceAA="0" compatLnSpc="1">
              <a:prstTxWarp prst="textNoShape">
                <a:avLst/>
              </a:prstTxWarp>
              <a:noAutofit/>
            </a:bodyPr>
            <a:lstStyle/>
            <a:p>
              <a:pPr algn="r" defTabSz="914179">
                <a:defRPr/>
              </a:pPr>
              <a:endParaRPr lang="en-US" sz="1122" kern="0" dirty="0" err="1">
                <a:solidFill>
                  <a:srgbClr val="FFFFFF"/>
                </a:solidFill>
                <a:latin typeface="Segoe UI"/>
              </a:endParaRPr>
            </a:p>
          </p:txBody>
        </p:sp>
        <p:pic>
          <p:nvPicPr>
            <p:cNvPr id="29" name="Picture 28"/>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251604" y="4127223"/>
              <a:ext cx="1061095" cy="1061095"/>
            </a:xfrm>
            <a:prstGeom prst="rect">
              <a:avLst/>
            </a:prstGeom>
            <a:ln w="12700">
              <a:noFill/>
            </a:ln>
          </p:spPr>
        </p:pic>
        <p:pic>
          <p:nvPicPr>
            <p:cNvPr id="33" name="Picture 32"/>
            <p:cNvPicPr>
              <a:picLocks noChangeAspect="1"/>
            </p:cNvPicPr>
            <p:nvPr/>
          </p:nvPicPr>
          <p:blipFill>
            <a:blip r:embed="rId4">
              <a:clrChange>
                <a:clrFrom>
                  <a:srgbClr val="007BB8"/>
                </a:clrFrom>
                <a:clrTo>
                  <a:srgbClr val="007BB8">
                    <a:alpha val="0"/>
                  </a:srgbClr>
                </a:clrTo>
              </a:clrChange>
              <a:extLst>
                <a:ext uri="{28A0092B-C50C-407E-A947-70E740481C1C}">
                  <a14:useLocalDpi xmlns:a14="http://schemas.microsoft.com/office/drawing/2010/main" val="0"/>
                </a:ext>
              </a:extLst>
            </a:blip>
            <a:stretch>
              <a:fillRect/>
            </a:stretch>
          </p:blipFill>
          <p:spPr>
            <a:xfrm>
              <a:off x="257576" y="4284813"/>
              <a:ext cx="1513448" cy="745914"/>
            </a:xfrm>
            <a:prstGeom prst="rect">
              <a:avLst/>
            </a:prstGeom>
          </p:spPr>
        </p:pic>
        <p:sp>
          <p:nvSpPr>
            <p:cNvPr id="20" name="TextBox 19"/>
            <p:cNvSpPr txBox="1"/>
            <p:nvPr/>
          </p:nvSpPr>
          <p:spPr>
            <a:xfrm>
              <a:off x="8060775" y="3536229"/>
              <a:ext cx="1706892" cy="391935"/>
            </a:xfrm>
            <a:prstGeom prst="rect">
              <a:avLst/>
            </a:prstGeom>
          </p:spPr>
          <p:txBody>
            <a:bodyPr vert="horz" wrap="square" lIns="93223" tIns="93223" rIns="93223" bIns="93223" rtlCol="0" anchor="t">
              <a:noAutofit/>
            </a:bodyPr>
            <a:lstStyle/>
            <a:p>
              <a:pPr marL="237879" indent="-237879" algn="ctr" defTabSz="914179">
                <a:defRPr/>
              </a:pPr>
              <a:r>
                <a:rPr lang="en-US" sz="1428" b="1"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 magic happens )</a:t>
              </a:r>
            </a:p>
          </p:txBody>
        </p:sp>
        <p:sp>
          <p:nvSpPr>
            <p:cNvPr id="21" name="Rounded Rectangle 111"/>
            <p:cNvSpPr/>
            <p:nvPr/>
          </p:nvSpPr>
          <p:spPr>
            <a:xfrm>
              <a:off x="8181796" y="3972211"/>
              <a:ext cx="1579319" cy="1508161"/>
            </a:xfrm>
            <a:prstGeom prst="roundRect">
              <a:avLst>
                <a:gd name="adj" fmla="val 5783"/>
              </a:avLst>
            </a:prstGeom>
            <a:solidFill>
              <a:schemeClr val="bg2">
                <a:lumMod val="75000"/>
              </a:schemeClr>
            </a:solidFill>
            <a:ln w="28575" cap="flat" cmpd="sng" algn="ctr">
              <a:noFill/>
              <a:prstDash val="solid"/>
            </a:ln>
            <a:effectLst/>
          </p:spPr>
          <p:txBody>
            <a:bodyPr rot="0" spcFirstLastPara="0" vertOverflow="overflow" horzOverflow="overflow" vert="horz" wrap="square" lIns="93223" tIns="93223" rIns="93223" bIns="93223" numCol="1" spcCol="0" rtlCol="0" fromWordArt="0" anchor="b" anchorCtr="0" forceAA="0" compatLnSpc="1">
              <a:prstTxWarp prst="textNoShape">
                <a:avLst/>
              </a:prstTxWarp>
              <a:noAutofit/>
            </a:bodyPr>
            <a:lstStyle/>
            <a:p>
              <a:pPr algn="r" defTabSz="914179">
                <a:defRPr/>
              </a:pPr>
              <a:endParaRPr lang="en-US" sz="1122" kern="0" dirty="0" err="1">
                <a:solidFill>
                  <a:srgbClr val="FFFFFF"/>
                </a:solidFill>
                <a:latin typeface="Segoe UI"/>
              </a:endParaRPr>
            </a:p>
          </p:txBody>
        </p:sp>
        <p:sp>
          <p:nvSpPr>
            <p:cNvPr id="24" name="TextBox 23"/>
            <p:cNvSpPr txBox="1"/>
            <p:nvPr/>
          </p:nvSpPr>
          <p:spPr>
            <a:xfrm>
              <a:off x="10550775" y="3541312"/>
              <a:ext cx="1736867" cy="386852"/>
            </a:xfrm>
            <a:prstGeom prst="rect">
              <a:avLst/>
            </a:prstGeom>
          </p:spPr>
          <p:txBody>
            <a:bodyPr vert="horz" wrap="square" lIns="93223" tIns="93223" rIns="93223" bIns="93223" rtlCol="0" anchor="t">
              <a:noAutofit/>
            </a:bodyPr>
            <a:lstStyle/>
            <a:p>
              <a:pPr marL="237879" indent="-237879" algn="ctr" defTabSz="914179">
                <a:defRPr/>
              </a:pPr>
              <a:r>
                <a:rPr lang="en-US" sz="1428" b="1"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Live on all sites</a:t>
              </a:r>
            </a:p>
          </p:txBody>
        </p:sp>
        <p:sp>
          <p:nvSpPr>
            <p:cNvPr id="25" name="Rounded Rectangle 122"/>
            <p:cNvSpPr/>
            <p:nvPr/>
          </p:nvSpPr>
          <p:spPr>
            <a:xfrm>
              <a:off x="10664889" y="3972211"/>
              <a:ext cx="1513449" cy="1508161"/>
            </a:xfrm>
            <a:prstGeom prst="roundRect">
              <a:avLst>
                <a:gd name="adj" fmla="val 5783"/>
              </a:avLst>
            </a:prstGeom>
            <a:solidFill>
              <a:schemeClr val="bg2">
                <a:lumMod val="75000"/>
              </a:schemeClr>
            </a:solidFill>
            <a:ln w="28575" cap="flat" cmpd="sng" algn="ctr">
              <a:noFill/>
              <a:prstDash val="solid"/>
            </a:ln>
            <a:effectLst/>
          </p:spPr>
          <p:txBody>
            <a:bodyPr rot="0" spcFirstLastPara="0" vertOverflow="overflow" horzOverflow="overflow" vert="horz" wrap="square" lIns="93223" tIns="93223" rIns="93223" bIns="93223" numCol="1" spcCol="0" rtlCol="0" fromWordArt="0" anchor="b" anchorCtr="0" forceAA="0" compatLnSpc="1">
              <a:prstTxWarp prst="textNoShape">
                <a:avLst/>
              </a:prstTxWarp>
              <a:noAutofit/>
            </a:bodyPr>
            <a:lstStyle/>
            <a:p>
              <a:pPr algn="r" defTabSz="914179">
                <a:defRPr/>
              </a:pPr>
              <a:endParaRPr lang="en-US" sz="1122" kern="0" dirty="0" err="1">
                <a:solidFill>
                  <a:srgbClr val="FFFFFF"/>
                </a:solidFill>
                <a:latin typeface="Segoe UI"/>
              </a:endParaRPr>
            </a:p>
          </p:txBody>
        </p:sp>
        <p:sp>
          <p:nvSpPr>
            <p:cNvPr id="27" name="Processing_E9F5" title="Icon of two interlocked gears">
              <a:extLst>
                <a:ext uri="{FF2B5EF4-FFF2-40B4-BE49-F238E27FC236}">
                  <a16:creationId xmlns:a16="http://schemas.microsoft.com/office/drawing/2014/main" id="{DB7594EB-0D56-CB43-AD8D-8F1E7565C7B2}"/>
                </a:ext>
              </a:extLst>
            </p:cNvPr>
            <p:cNvSpPr>
              <a:spLocks noChangeAspect="1" noEditPoints="1"/>
            </p:cNvSpPr>
            <p:nvPr/>
          </p:nvSpPr>
          <p:spPr bwMode="auto">
            <a:xfrm>
              <a:off x="8578844" y="4358488"/>
              <a:ext cx="864296" cy="752747"/>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Trackers_EADF" title="Icon of a clipboard with a checklist on it">
              <a:extLst>
                <a:ext uri="{FF2B5EF4-FFF2-40B4-BE49-F238E27FC236}">
                  <a16:creationId xmlns:a16="http://schemas.microsoft.com/office/drawing/2014/main" id="{31631A44-B293-E74B-A2C0-825D4CB898D2}"/>
                </a:ext>
              </a:extLst>
            </p:cNvPr>
            <p:cNvSpPr>
              <a:spLocks noChangeAspect="1" noEditPoints="1"/>
            </p:cNvSpPr>
            <p:nvPr/>
          </p:nvSpPr>
          <p:spPr bwMode="auto">
            <a:xfrm>
              <a:off x="4200814" y="4154853"/>
              <a:ext cx="722414" cy="98504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check 3" title="Icon of a checkmark with a circle around it">
              <a:extLst>
                <a:ext uri="{FF2B5EF4-FFF2-40B4-BE49-F238E27FC236}">
                  <a16:creationId xmlns:a16="http://schemas.microsoft.com/office/drawing/2014/main" id="{A6FAF09C-DA6A-B74A-A8E6-B1CFBEC986DF}"/>
                </a:ext>
              </a:extLst>
            </p:cNvPr>
            <p:cNvSpPr>
              <a:spLocks noChangeAspect="1" noEditPoints="1"/>
            </p:cNvSpPr>
            <p:nvPr/>
          </p:nvSpPr>
          <p:spPr bwMode="auto">
            <a:xfrm>
              <a:off x="6698908" y="4344056"/>
              <a:ext cx="768929" cy="76447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check 3" title="Icon of a checkmark with a circle around it">
              <a:extLst>
                <a:ext uri="{FF2B5EF4-FFF2-40B4-BE49-F238E27FC236}">
                  <a16:creationId xmlns:a16="http://schemas.microsoft.com/office/drawing/2014/main" id="{B6875463-DDE5-7246-B682-E094A56C6711}"/>
                </a:ext>
              </a:extLst>
            </p:cNvPr>
            <p:cNvSpPr>
              <a:spLocks noChangeAspect="1" noEditPoints="1"/>
            </p:cNvSpPr>
            <p:nvPr/>
          </p:nvSpPr>
          <p:spPr bwMode="auto">
            <a:xfrm>
              <a:off x="11037149" y="4344056"/>
              <a:ext cx="768929" cy="76447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3" name="Title 1">
            <a:extLst>
              <a:ext uri="{FF2B5EF4-FFF2-40B4-BE49-F238E27FC236}">
                <a16:creationId xmlns:a16="http://schemas.microsoft.com/office/drawing/2014/main" id="{431B2021-0285-F945-8453-2A213455EA8E}"/>
              </a:ext>
            </a:extLst>
          </p:cNvPr>
          <p:cNvSpPr txBox="1">
            <a:spLocks/>
          </p:cNvSpPr>
          <p:nvPr/>
        </p:nvSpPr>
        <p:spPr>
          <a:xfrm>
            <a:off x="294849" y="116554"/>
            <a:ext cx="11563350" cy="758825"/>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50" normalizeH="0" baseline="0" noProof="0" dirty="0">
                <a:ln w="3175">
                  <a:noFill/>
                </a:ln>
                <a:solidFill>
                  <a:srgbClr val="000000"/>
                </a:solidFill>
                <a:effectLst/>
                <a:uLnTx/>
                <a:uFillTx/>
                <a:latin typeface="Segoe UI Semibold"/>
                <a:ea typeface="+mn-ea"/>
                <a:cs typeface="Segoe UI" pitchFamily="34" charset="0"/>
              </a:rPr>
              <a:t>Localized Community Contributions</a:t>
            </a:r>
          </a:p>
        </p:txBody>
      </p:sp>
    </p:spTree>
    <p:extLst>
      <p:ext uri="{BB962C8B-B14F-4D97-AF65-F5344CB8AC3E}">
        <p14:creationId xmlns:p14="http://schemas.microsoft.com/office/powerpoint/2010/main" val="58293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2D3DF3-1C9D-2142-9E4D-8C2D93C7100E}"/>
              </a:ext>
            </a:extLst>
          </p:cNvPr>
          <p:cNvSpPr>
            <a:spLocks noGrp="1"/>
          </p:cNvSpPr>
          <p:nvPr>
            <p:ph type="title"/>
          </p:nvPr>
        </p:nvSpPr>
        <p:spPr/>
        <p:txBody>
          <a:bodyPr/>
          <a:lstStyle/>
          <a:p>
            <a:r>
              <a:rPr lang="en-US" dirty="0"/>
              <a:t>Microsoft          GitHub</a:t>
            </a:r>
          </a:p>
        </p:txBody>
      </p:sp>
      <p:pic>
        <p:nvPicPr>
          <p:cNvPr id="6" name="Picture 5">
            <a:extLst>
              <a:ext uri="{FF2B5EF4-FFF2-40B4-BE49-F238E27FC236}">
                <a16:creationId xmlns:a16="http://schemas.microsoft.com/office/drawing/2014/main" id="{99A5B114-89E4-B14E-BB6D-0ED2AB0D9861}"/>
              </a:ext>
            </a:extLst>
          </p:cNvPr>
          <p:cNvPicPr>
            <a:picLocks noChangeAspect="1"/>
          </p:cNvPicPr>
          <p:nvPr/>
        </p:nvPicPr>
        <p:blipFill>
          <a:blip r:embed="rId2"/>
          <a:stretch>
            <a:fillRect/>
          </a:stretch>
        </p:blipFill>
        <p:spPr>
          <a:xfrm>
            <a:off x="1865737" y="2241581"/>
            <a:ext cx="4051073" cy="3826416"/>
          </a:xfrm>
          <a:prstGeom prst="rect">
            <a:avLst/>
          </a:prstGeom>
        </p:spPr>
      </p:pic>
      <p:pic>
        <p:nvPicPr>
          <p:cNvPr id="7" name="Picture 6">
            <a:extLst>
              <a:ext uri="{FF2B5EF4-FFF2-40B4-BE49-F238E27FC236}">
                <a16:creationId xmlns:a16="http://schemas.microsoft.com/office/drawing/2014/main" id="{B4C3313A-AC5F-924D-9A57-A67F0B3CAEDA}"/>
              </a:ext>
            </a:extLst>
          </p:cNvPr>
          <p:cNvPicPr>
            <a:picLocks noChangeAspect="1"/>
          </p:cNvPicPr>
          <p:nvPr/>
        </p:nvPicPr>
        <p:blipFill>
          <a:blip r:embed="rId3"/>
          <a:stretch>
            <a:fillRect/>
          </a:stretch>
        </p:blipFill>
        <p:spPr>
          <a:xfrm>
            <a:off x="6199039" y="2241580"/>
            <a:ext cx="4051074" cy="3774700"/>
          </a:xfrm>
          <a:prstGeom prst="rect">
            <a:avLst/>
          </a:prstGeom>
        </p:spPr>
      </p:pic>
      <p:sp>
        <p:nvSpPr>
          <p:cNvPr id="8" name="TextBox 7">
            <a:extLst>
              <a:ext uri="{FF2B5EF4-FFF2-40B4-BE49-F238E27FC236}">
                <a16:creationId xmlns:a16="http://schemas.microsoft.com/office/drawing/2014/main" id="{A38B97CA-D89A-7E45-89AC-5FE7F9F718D3}"/>
              </a:ext>
            </a:extLst>
          </p:cNvPr>
          <p:cNvSpPr txBox="1"/>
          <p:nvPr/>
        </p:nvSpPr>
        <p:spPr>
          <a:xfrm>
            <a:off x="2070845" y="1820996"/>
            <a:ext cx="2219626" cy="647165"/>
          </a:xfrm>
          <a:prstGeom prst="rect">
            <a:avLst/>
          </a:prstGeom>
          <a:noFill/>
        </p:spPr>
        <p:txBody>
          <a:bodyPr wrap="none" lIns="186521" tIns="149217" rIns="186521" bIns="149217" rtlCol="0">
            <a:spAutoFit/>
          </a:bodyPr>
          <a:lstStyle/>
          <a:p>
            <a:pPr>
              <a:lnSpc>
                <a:spcPct val="90000"/>
              </a:lnSpc>
              <a:spcAft>
                <a:spcPts val="612"/>
              </a:spcAft>
            </a:pPr>
            <a:r>
              <a:rPr lang="en-US" sz="2448" b="1" dirty="0">
                <a:gradFill>
                  <a:gsLst>
                    <a:gs pos="2917">
                      <a:schemeClr val="tx1"/>
                    </a:gs>
                    <a:gs pos="30000">
                      <a:schemeClr val="tx1"/>
                    </a:gs>
                  </a:gsLst>
                  <a:lin ang="5400000" scaled="0"/>
                </a:gradFill>
              </a:rPr>
              <a:t>Top Projects</a:t>
            </a:r>
          </a:p>
        </p:txBody>
      </p:sp>
      <p:sp>
        <p:nvSpPr>
          <p:cNvPr id="9" name="TextBox 8">
            <a:extLst>
              <a:ext uri="{FF2B5EF4-FFF2-40B4-BE49-F238E27FC236}">
                <a16:creationId xmlns:a16="http://schemas.microsoft.com/office/drawing/2014/main" id="{63DDBC50-8DD9-C84D-AEDA-6E7F58772B1D}"/>
              </a:ext>
            </a:extLst>
          </p:cNvPr>
          <p:cNvSpPr txBox="1"/>
          <p:nvPr/>
        </p:nvSpPr>
        <p:spPr>
          <a:xfrm>
            <a:off x="6618164" y="1866712"/>
            <a:ext cx="2782691" cy="647165"/>
          </a:xfrm>
          <a:prstGeom prst="rect">
            <a:avLst/>
          </a:prstGeom>
          <a:noFill/>
        </p:spPr>
        <p:txBody>
          <a:bodyPr wrap="none" lIns="186521" tIns="149217" rIns="186521" bIns="149217" rtlCol="0">
            <a:spAutoFit/>
          </a:bodyPr>
          <a:lstStyle/>
          <a:p>
            <a:pPr>
              <a:lnSpc>
                <a:spcPct val="90000"/>
              </a:lnSpc>
              <a:spcAft>
                <a:spcPts val="612"/>
              </a:spcAft>
            </a:pPr>
            <a:r>
              <a:rPr lang="en-US" sz="2448" b="1" dirty="0">
                <a:gradFill>
                  <a:gsLst>
                    <a:gs pos="2917">
                      <a:schemeClr val="tx1"/>
                    </a:gs>
                    <a:gs pos="30000">
                      <a:schemeClr val="tx1"/>
                    </a:gs>
                  </a:gsLst>
                  <a:lin ang="5400000" scaled="0"/>
                </a:gradFill>
              </a:rPr>
              <a:t>Fastest Growing</a:t>
            </a:r>
          </a:p>
        </p:txBody>
      </p:sp>
      <p:sp>
        <p:nvSpPr>
          <p:cNvPr id="15" name="TextBox 14">
            <a:extLst>
              <a:ext uri="{FF2B5EF4-FFF2-40B4-BE49-F238E27FC236}">
                <a16:creationId xmlns:a16="http://schemas.microsoft.com/office/drawing/2014/main" id="{7055A62D-AA51-9744-844B-AAA4E3385096}"/>
              </a:ext>
            </a:extLst>
          </p:cNvPr>
          <p:cNvSpPr txBox="1"/>
          <p:nvPr/>
        </p:nvSpPr>
        <p:spPr>
          <a:xfrm>
            <a:off x="4427105" y="454020"/>
            <a:ext cx="5843893" cy="689147"/>
          </a:xfrm>
          <a:prstGeom prst="rect">
            <a:avLst/>
          </a:prstGeom>
          <a:noFill/>
        </p:spPr>
        <p:txBody>
          <a:bodyPr wrap="square" lIns="186521" tIns="149217" rIns="186521" bIns="149217" rtlCol="0">
            <a:spAutoFit/>
          </a:bodyPr>
          <a:lstStyle/>
          <a:p>
            <a:pPr>
              <a:lnSpc>
                <a:spcPct val="90000"/>
              </a:lnSpc>
              <a:spcAft>
                <a:spcPts val="612"/>
              </a:spcAft>
            </a:pPr>
            <a:r>
              <a:rPr lang="en-US" sz="2800" spc="-150" dirty="0">
                <a:ln w="3175">
                  <a:noFill/>
                </a:ln>
                <a:solidFill>
                  <a:srgbClr val="000000"/>
                </a:solidFill>
                <a:latin typeface="+mj-lt"/>
                <a:cs typeface="Segoe UI" pitchFamily="34" charset="0"/>
              </a:rPr>
              <a:t>2k+ Public Docs Repositories</a:t>
            </a:r>
          </a:p>
        </p:txBody>
      </p:sp>
      <p:sp>
        <p:nvSpPr>
          <p:cNvPr id="16" name="Heart 15">
            <a:extLst>
              <a:ext uri="{FF2B5EF4-FFF2-40B4-BE49-F238E27FC236}">
                <a16:creationId xmlns:a16="http://schemas.microsoft.com/office/drawing/2014/main" id="{ED0E5901-D272-CD41-B6F8-5B7880AD45AC}"/>
              </a:ext>
            </a:extLst>
          </p:cNvPr>
          <p:cNvSpPr/>
          <p:nvPr/>
        </p:nvSpPr>
        <p:spPr bwMode="auto">
          <a:xfrm>
            <a:off x="2261341" y="638859"/>
            <a:ext cx="438438" cy="374870"/>
          </a:xfrm>
          <a:prstGeom prst="hear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ame 16">
            <a:extLst>
              <a:ext uri="{FF2B5EF4-FFF2-40B4-BE49-F238E27FC236}">
                <a16:creationId xmlns:a16="http://schemas.microsoft.com/office/drawing/2014/main" id="{1F91824B-A50E-4A41-AB61-B03D549ECD93}"/>
              </a:ext>
            </a:extLst>
          </p:cNvPr>
          <p:cNvSpPr/>
          <p:nvPr/>
        </p:nvSpPr>
        <p:spPr bwMode="auto">
          <a:xfrm>
            <a:off x="1865737" y="2357119"/>
            <a:ext cx="4180227" cy="480431"/>
          </a:xfrm>
          <a:prstGeom prst="fram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rame 17">
            <a:extLst>
              <a:ext uri="{FF2B5EF4-FFF2-40B4-BE49-F238E27FC236}">
                <a16:creationId xmlns:a16="http://schemas.microsoft.com/office/drawing/2014/main" id="{C55607C7-2100-6545-AD39-9339977B53F1}"/>
              </a:ext>
            </a:extLst>
          </p:cNvPr>
          <p:cNvSpPr/>
          <p:nvPr/>
        </p:nvSpPr>
        <p:spPr bwMode="auto">
          <a:xfrm>
            <a:off x="1865737" y="3702724"/>
            <a:ext cx="4180227" cy="480431"/>
          </a:xfrm>
          <a:prstGeom prst="fram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ame 18">
            <a:extLst>
              <a:ext uri="{FF2B5EF4-FFF2-40B4-BE49-F238E27FC236}">
                <a16:creationId xmlns:a16="http://schemas.microsoft.com/office/drawing/2014/main" id="{75BB0882-95CD-A34C-9D4E-7C410DCC726B}"/>
              </a:ext>
            </a:extLst>
          </p:cNvPr>
          <p:cNvSpPr/>
          <p:nvPr/>
        </p:nvSpPr>
        <p:spPr bwMode="auto">
          <a:xfrm>
            <a:off x="6199039" y="2339509"/>
            <a:ext cx="4180227" cy="480431"/>
          </a:xfrm>
          <a:prstGeom prst="fram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13348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7F8-36C1-5247-915F-7E37FD54F51A}"/>
              </a:ext>
            </a:extLst>
          </p:cNvPr>
          <p:cNvSpPr>
            <a:spLocks noGrp="1"/>
          </p:cNvSpPr>
          <p:nvPr>
            <p:ph type="title"/>
          </p:nvPr>
        </p:nvSpPr>
        <p:spPr>
          <a:xfrm>
            <a:off x="436562" y="2629748"/>
            <a:ext cx="11563350" cy="1735029"/>
          </a:xfrm>
        </p:spPr>
        <p:txBody>
          <a:bodyPr/>
          <a:lstStyle/>
          <a:p>
            <a:pPr algn="ctr"/>
            <a:r>
              <a:rPr lang="en-US" sz="9600" dirty="0">
                <a:solidFill>
                  <a:schemeClr val="bg1"/>
                </a:solidFill>
              </a:rPr>
              <a:t>API Reference</a:t>
            </a:r>
            <a:endParaRPr lang="en-US" sz="8000" dirty="0">
              <a:solidFill>
                <a:schemeClr val="bg1"/>
              </a:solidFill>
            </a:endParaRPr>
          </a:p>
        </p:txBody>
      </p:sp>
    </p:spTree>
    <p:extLst>
      <p:ext uri="{BB962C8B-B14F-4D97-AF65-F5344CB8AC3E}">
        <p14:creationId xmlns:p14="http://schemas.microsoft.com/office/powerpoint/2010/main" val="358875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163586" y="2660323"/>
            <a:ext cx="1188720" cy="10058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latin typeface="Segoe UI Semibold" charset="0"/>
                <a:ea typeface="Segoe UI Semibold" charset="0"/>
                <a:cs typeface="Segoe UI Semibold" charset="0"/>
              </a:rPr>
              <a:t>Cs</a:t>
            </a:r>
            <a:endParaRPr lang="en-US" sz="1600" dirty="0">
              <a:latin typeface="Segoe UI" charset="0"/>
              <a:ea typeface="Segoe UI" charset="0"/>
              <a:cs typeface="Segoe UI" charset="0"/>
            </a:endParaRPr>
          </a:p>
          <a:p>
            <a:pPr algn="ctr"/>
            <a:r>
              <a:rPr lang="en-US" sz="1400" dirty="0">
                <a:latin typeface="Segoe UI" charset="0"/>
                <a:ea typeface="Segoe UI" charset="0"/>
                <a:cs typeface="Segoe UI" charset="0"/>
              </a:rPr>
              <a:t>C</a:t>
            </a:r>
            <a:r>
              <a:rPr lang="en-US" sz="1600" dirty="0">
                <a:latin typeface="Segoe UI" charset="0"/>
                <a:ea typeface="Segoe UI" charset="0"/>
                <a:cs typeface="Segoe UI" charset="0"/>
              </a:rPr>
              <a:t>#</a:t>
            </a:r>
            <a:endParaRPr lang="en-US" sz="1200" dirty="0">
              <a:latin typeface="Segoe UI" charset="0"/>
              <a:ea typeface="Segoe UI" charset="0"/>
              <a:cs typeface="Segoe UI" charset="0"/>
            </a:endParaRPr>
          </a:p>
        </p:txBody>
      </p:sp>
      <p:sp>
        <p:nvSpPr>
          <p:cNvPr id="94" name="Rectangle 93"/>
          <p:cNvSpPr/>
          <p:nvPr/>
        </p:nvSpPr>
        <p:spPr>
          <a:xfrm>
            <a:off x="9905658" y="3742008"/>
            <a:ext cx="1188720" cy="100584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latin typeface="Segoe UI Semibold" charset="0"/>
                <a:ea typeface="Segoe UI Semibold" charset="0"/>
                <a:cs typeface="Segoe UI Semibold" charset="0"/>
              </a:rPr>
              <a:t>Ps</a:t>
            </a:r>
            <a:endParaRPr lang="en-US" sz="1600" dirty="0">
              <a:latin typeface="Segoe UI" charset="0"/>
              <a:ea typeface="Segoe UI" charset="0"/>
              <a:cs typeface="Segoe UI" charset="0"/>
            </a:endParaRPr>
          </a:p>
          <a:p>
            <a:pPr algn="ctr"/>
            <a:r>
              <a:rPr lang="en-US" sz="1400" dirty="0">
                <a:latin typeface="Segoe UI" charset="0"/>
                <a:ea typeface="Segoe UI" charset="0"/>
                <a:cs typeface="Segoe UI" charset="0"/>
              </a:rPr>
              <a:t>PowerShell</a:t>
            </a:r>
            <a:endParaRPr lang="en-US" sz="1200" dirty="0">
              <a:latin typeface="Segoe UI" charset="0"/>
              <a:ea typeface="Segoe UI" charset="0"/>
              <a:cs typeface="Segoe UI" charset="0"/>
            </a:endParaRPr>
          </a:p>
        </p:txBody>
      </p:sp>
      <p:sp>
        <p:nvSpPr>
          <p:cNvPr id="96" name="Rectangle 95"/>
          <p:cNvSpPr/>
          <p:nvPr/>
        </p:nvSpPr>
        <p:spPr>
          <a:xfrm>
            <a:off x="9898978" y="4825878"/>
            <a:ext cx="1188720" cy="100584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latin typeface="Segoe UI Semibold" charset="0"/>
                <a:ea typeface="Segoe UI Semibold" charset="0"/>
                <a:cs typeface="Segoe UI Semibold" charset="0"/>
              </a:rPr>
              <a:t>Az</a:t>
            </a:r>
            <a:endParaRPr lang="en-US" sz="1600" dirty="0">
              <a:latin typeface="Segoe UI" charset="0"/>
              <a:ea typeface="Segoe UI" charset="0"/>
              <a:cs typeface="Segoe UI" charset="0"/>
            </a:endParaRPr>
          </a:p>
          <a:p>
            <a:pPr algn="ctr"/>
            <a:r>
              <a:rPr lang="en-US" sz="1600" dirty="0">
                <a:latin typeface="Segoe UI" charset="0"/>
                <a:ea typeface="Segoe UI" charset="0"/>
                <a:cs typeface="Segoe UI" charset="0"/>
              </a:rPr>
              <a:t>Azure CLI</a:t>
            </a:r>
            <a:endParaRPr lang="en-US" sz="1200" dirty="0">
              <a:latin typeface="Segoe UI" charset="0"/>
              <a:ea typeface="Segoe UI" charset="0"/>
              <a:cs typeface="Segoe UI" charset="0"/>
            </a:endParaRPr>
          </a:p>
        </p:txBody>
      </p:sp>
      <p:sp>
        <p:nvSpPr>
          <p:cNvPr id="91" name="Rectangle 90"/>
          <p:cNvSpPr/>
          <p:nvPr/>
        </p:nvSpPr>
        <p:spPr>
          <a:xfrm>
            <a:off x="8626117" y="4825878"/>
            <a:ext cx="1188720" cy="1005840"/>
          </a:xfrm>
          <a:prstGeom prst="rect">
            <a:avLst/>
          </a:prstGeom>
          <a:solidFill>
            <a:srgbClr val="001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latin typeface="Segoe UI Semibold" charset="0"/>
                <a:ea typeface="Segoe UI Semibold" charset="0"/>
                <a:cs typeface="Segoe UI Semibold" charset="0"/>
              </a:rPr>
              <a:t>Qs</a:t>
            </a:r>
            <a:endParaRPr lang="en-US" sz="1400" dirty="0">
              <a:latin typeface="Segoe UI" charset="0"/>
              <a:ea typeface="Segoe UI" charset="0"/>
              <a:cs typeface="Segoe UI" charset="0"/>
            </a:endParaRPr>
          </a:p>
          <a:p>
            <a:pPr algn="ctr"/>
            <a:r>
              <a:rPr lang="en-US" sz="1400" dirty="0">
                <a:latin typeface="Segoe UI" charset="0"/>
                <a:ea typeface="Segoe UI" charset="0"/>
                <a:cs typeface="Segoe UI" charset="0"/>
              </a:rPr>
              <a:t>Quantum</a:t>
            </a:r>
          </a:p>
        </p:txBody>
      </p:sp>
      <p:sp>
        <p:nvSpPr>
          <p:cNvPr id="93" name="Rectangle 92"/>
          <p:cNvSpPr/>
          <p:nvPr/>
        </p:nvSpPr>
        <p:spPr>
          <a:xfrm>
            <a:off x="11163586" y="4825878"/>
            <a:ext cx="1188720" cy="10058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latin typeface="Segoe UI Semibold" charset="0"/>
                <a:ea typeface="Segoe UI Semibold" charset="0"/>
                <a:cs typeface="Segoe UI Semibold" charset="0"/>
              </a:rPr>
              <a:t>Py</a:t>
            </a:r>
            <a:endParaRPr lang="en-US" sz="1400" dirty="0">
              <a:latin typeface="Segoe UI" charset="0"/>
              <a:ea typeface="Segoe UI" charset="0"/>
              <a:cs typeface="Segoe UI" charset="0"/>
            </a:endParaRPr>
          </a:p>
          <a:p>
            <a:pPr algn="ctr"/>
            <a:r>
              <a:rPr lang="en-US" sz="1400" dirty="0">
                <a:latin typeface="Segoe UI" charset="0"/>
                <a:ea typeface="Segoe UI" charset="0"/>
                <a:cs typeface="Segoe UI" charset="0"/>
              </a:rPr>
              <a:t>Python</a:t>
            </a:r>
          </a:p>
        </p:txBody>
      </p:sp>
      <p:sp>
        <p:nvSpPr>
          <p:cNvPr id="97" name="Rectangle 96"/>
          <p:cNvSpPr/>
          <p:nvPr/>
        </p:nvSpPr>
        <p:spPr>
          <a:xfrm>
            <a:off x="11163586" y="3742008"/>
            <a:ext cx="1188720" cy="10058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latin typeface="Segoe UI Semibold" charset="0"/>
                <a:ea typeface="Segoe UI Semibold" charset="0"/>
                <a:cs typeface="Segoe UI Semibold" charset="0"/>
              </a:rPr>
              <a:t>Jv</a:t>
            </a:r>
            <a:endParaRPr lang="en-US" sz="1400" dirty="0">
              <a:latin typeface="Segoe UI" charset="0"/>
              <a:ea typeface="Segoe UI" charset="0"/>
              <a:cs typeface="Segoe UI" charset="0"/>
            </a:endParaRPr>
          </a:p>
          <a:p>
            <a:pPr algn="ctr"/>
            <a:r>
              <a:rPr lang="en-US" sz="1400" dirty="0">
                <a:latin typeface="Segoe UI" charset="0"/>
                <a:ea typeface="Segoe UI" charset="0"/>
                <a:cs typeface="Segoe UI" charset="0"/>
              </a:rPr>
              <a:t>Java</a:t>
            </a:r>
          </a:p>
        </p:txBody>
      </p:sp>
      <p:sp>
        <p:nvSpPr>
          <p:cNvPr id="81" name="Rectangle 80"/>
          <p:cNvSpPr/>
          <p:nvPr/>
        </p:nvSpPr>
        <p:spPr>
          <a:xfrm>
            <a:off x="9905658" y="5897185"/>
            <a:ext cx="1188720" cy="10058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latin typeface="Segoe UI Semibold" charset="0"/>
                <a:ea typeface="Segoe UI Semibold" charset="0"/>
                <a:cs typeface="Segoe UI Semibold" charset="0"/>
              </a:rPr>
              <a:t>Ts</a:t>
            </a:r>
            <a:endParaRPr lang="en-US" sz="1400" dirty="0">
              <a:latin typeface="Segoe UI" charset="0"/>
              <a:ea typeface="Segoe UI" charset="0"/>
              <a:cs typeface="Segoe UI" charset="0"/>
            </a:endParaRPr>
          </a:p>
          <a:p>
            <a:pPr algn="ctr"/>
            <a:r>
              <a:rPr lang="en-US" sz="1400" dirty="0">
                <a:latin typeface="Segoe UI" charset="0"/>
                <a:ea typeface="Segoe UI" charset="0"/>
                <a:cs typeface="Segoe UI" charset="0"/>
              </a:rPr>
              <a:t>TypeScript</a:t>
            </a:r>
          </a:p>
        </p:txBody>
      </p:sp>
      <p:sp>
        <p:nvSpPr>
          <p:cNvPr id="98" name="Rectangle 97"/>
          <p:cNvSpPr/>
          <p:nvPr/>
        </p:nvSpPr>
        <p:spPr>
          <a:xfrm>
            <a:off x="8626117" y="5909872"/>
            <a:ext cx="1188720" cy="1005840"/>
          </a:xfrm>
          <a:prstGeom prst="rect">
            <a:avLst/>
          </a:prstGeom>
          <a:solidFill>
            <a:srgbClr val="5B2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latin typeface="Segoe UI Semibold" charset="0"/>
                <a:ea typeface="Segoe UI Semibold" charset="0"/>
                <a:cs typeface="Segoe UI Semibold" charset="0"/>
              </a:rPr>
              <a:t>Sw</a:t>
            </a:r>
            <a:endParaRPr lang="en-US" sz="1400" dirty="0">
              <a:latin typeface="Segoe UI" charset="0"/>
              <a:ea typeface="Segoe UI" charset="0"/>
              <a:cs typeface="Segoe UI" charset="0"/>
            </a:endParaRPr>
          </a:p>
          <a:p>
            <a:pPr algn="ctr"/>
            <a:r>
              <a:rPr lang="en-US" sz="1400" dirty="0">
                <a:latin typeface="Segoe UI" charset="0"/>
                <a:ea typeface="Segoe UI" charset="0"/>
                <a:cs typeface="Segoe UI" charset="0"/>
              </a:rPr>
              <a:t>Swagger</a:t>
            </a:r>
          </a:p>
        </p:txBody>
      </p:sp>
      <p:sp>
        <p:nvSpPr>
          <p:cNvPr id="100" name="Rectangle 99"/>
          <p:cNvSpPr/>
          <p:nvPr/>
        </p:nvSpPr>
        <p:spPr>
          <a:xfrm>
            <a:off x="11163586" y="5897185"/>
            <a:ext cx="1188720" cy="10058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4000" b="1" dirty="0">
                <a:latin typeface="Segoe UI Semibold" charset="0"/>
                <a:ea typeface="Segoe UI Semibold" charset="0"/>
                <a:cs typeface="Segoe UI Semibold" charset="0"/>
              </a:rPr>
              <a:t>Js</a:t>
            </a:r>
            <a:endParaRPr lang="en-US" sz="1400" dirty="0">
              <a:latin typeface="Segoe UI" charset="0"/>
              <a:ea typeface="Segoe UI" charset="0"/>
              <a:cs typeface="Segoe UI" charset="0"/>
            </a:endParaRPr>
          </a:p>
          <a:p>
            <a:pPr algn="ctr"/>
            <a:r>
              <a:rPr lang="en-US" sz="1400" dirty="0">
                <a:latin typeface="Segoe UI" charset="0"/>
                <a:ea typeface="Segoe UI" charset="0"/>
                <a:cs typeface="Segoe UI" charset="0"/>
              </a:rPr>
              <a:t>JavaScript</a:t>
            </a:r>
          </a:p>
        </p:txBody>
      </p:sp>
      <p:sp>
        <p:nvSpPr>
          <p:cNvPr id="4" name="TextBox 3">
            <a:extLst>
              <a:ext uri="{FF2B5EF4-FFF2-40B4-BE49-F238E27FC236}">
                <a16:creationId xmlns:a16="http://schemas.microsoft.com/office/drawing/2014/main" id="{B6800FF2-1515-2F4E-A83E-5D23AAF93824}"/>
              </a:ext>
            </a:extLst>
          </p:cNvPr>
          <p:cNvSpPr txBox="1"/>
          <p:nvPr/>
        </p:nvSpPr>
        <p:spPr>
          <a:xfrm>
            <a:off x="434975" y="1203325"/>
            <a:ext cx="9229267" cy="5487656"/>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Automate Manual Release Process</a:t>
            </a:r>
            <a:r>
              <a:rPr lang="en-US" sz="2400" dirty="0">
                <a:gradFill>
                  <a:gsLst>
                    <a:gs pos="2917">
                      <a:schemeClr val="tx1"/>
                    </a:gs>
                    <a:gs pos="30000">
                      <a:schemeClr val="tx1"/>
                    </a:gs>
                  </a:gsLst>
                  <a:lin ang="5400000" scaled="0"/>
                </a:gradFill>
              </a:rPr>
              <a:t>: Code release to updated docs in minutes</a:t>
            </a:r>
          </a:p>
          <a:p>
            <a:pPr>
              <a:lnSpc>
                <a:spcPct val="90000"/>
              </a:lnSpc>
              <a:spcAft>
                <a:spcPts val="600"/>
              </a:spcAft>
            </a:pPr>
            <a:r>
              <a:rPr lang="en-US" sz="2400" b="1" dirty="0">
                <a:gradFill>
                  <a:gsLst>
                    <a:gs pos="2917">
                      <a:schemeClr val="tx1"/>
                    </a:gs>
                    <a:gs pos="30000">
                      <a:schemeClr val="tx1"/>
                    </a:gs>
                  </a:gsLst>
                  <a:lin ang="5400000" scaled="0"/>
                </a:gradFill>
              </a:rPr>
              <a:t>Programming Language Support</a:t>
            </a:r>
            <a:r>
              <a:rPr lang="en-US" sz="2400" dirty="0">
                <a:gradFill>
                  <a:gsLst>
                    <a:gs pos="2917">
                      <a:schemeClr val="tx1"/>
                    </a:gs>
                    <a:gs pos="30000">
                      <a:schemeClr val="tx1"/>
                    </a:gs>
                  </a:gsLst>
                  <a:lin ang="5400000" scaled="0"/>
                </a:gradFill>
              </a:rPr>
              <a:t>: Provider for each language, Cross-language JSON Schema: (names, inputs, types, return values, internal references)</a:t>
            </a:r>
          </a:p>
          <a:p>
            <a:pPr>
              <a:lnSpc>
                <a:spcPct val="90000"/>
              </a:lnSpc>
              <a:spcAft>
                <a:spcPts val="600"/>
              </a:spcAft>
            </a:pPr>
            <a:r>
              <a:rPr lang="en-US" sz="2400" b="1" dirty="0">
                <a:solidFill>
                  <a:srgbClr val="282828"/>
                </a:solidFill>
              </a:rPr>
              <a:t>Add Versioning</a:t>
            </a:r>
            <a:r>
              <a:rPr lang="en-US" sz="2400" dirty="0">
                <a:solidFill>
                  <a:srgbClr val="282828"/>
                </a:solidFill>
              </a:rPr>
              <a:t>:</a:t>
            </a:r>
            <a:r>
              <a:rPr lang="en-US" sz="2400" i="1" dirty="0">
                <a:solidFill>
                  <a:srgbClr val="282828"/>
                </a:solidFill>
              </a:rPr>
              <a:t> “A lot of the content in MSDN was written 3 versions ago and it references incompatible technology”</a:t>
            </a:r>
          </a:p>
          <a:p>
            <a:pPr>
              <a:lnSpc>
                <a:spcPct val="90000"/>
              </a:lnSpc>
              <a:spcAft>
                <a:spcPts val="600"/>
              </a:spcAft>
            </a:pPr>
            <a:r>
              <a:rPr lang="en-US" sz="2400" b="1" dirty="0">
                <a:gradFill>
                  <a:gsLst>
                    <a:gs pos="2917">
                      <a:schemeClr val="tx1"/>
                    </a:gs>
                    <a:gs pos="30000">
                      <a:schemeClr val="tx1"/>
                    </a:gs>
                  </a:gsLst>
                  <a:lin ang="5400000" scaled="0"/>
                </a:gradFill>
              </a:rPr>
              <a:t>Examples First</a:t>
            </a:r>
            <a:r>
              <a:rPr lang="en-US" sz="2400" dirty="0">
                <a:gradFill>
                  <a:gsLst>
                    <a:gs pos="2917">
                      <a:schemeClr val="tx1"/>
                    </a:gs>
                    <a:gs pos="30000">
                      <a:schemeClr val="tx1"/>
                    </a:gs>
                  </a:gsLst>
                  <a:lin ang="5400000" scaled="0"/>
                </a:gradFill>
              </a:rPr>
              <a:t>: </a:t>
            </a:r>
            <a:r>
              <a:rPr lang="en-US" sz="2400" i="1" dirty="0">
                <a:solidFill>
                  <a:srgbClr val="282828"/>
                </a:solidFill>
                <a:ea typeface="Segoe UI" charset="0"/>
                <a:cs typeface="Segoe UI" charset="0"/>
              </a:rPr>
              <a:t>Reference examples are way more helpful and no one reads the verbiage. If you have a method, show code snippets for it”</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b="1" dirty="0">
              <a:gradFill>
                <a:gsLst>
                  <a:gs pos="2917">
                    <a:schemeClr val="tx1"/>
                  </a:gs>
                  <a:gs pos="30000">
                    <a:schemeClr val="tx1"/>
                  </a:gs>
                </a:gsLst>
                <a:lin ang="5400000" scaled="0"/>
              </a:gradFill>
            </a:endParaRPr>
          </a:p>
          <a:p>
            <a:pPr>
              <a:lnSpc>
                <a:spcPct val="90000"/>
              </a:lnSpc>
              <a:spcAft>
                <a:spcPts val="600"/>
              </a:spcAft>
            </a:pPr>
            <a:r>
              <a:rPr lang="en-US" sz="2400" b="1" dirty="0">
                <a:gradFill>
                  <a:gsLst>
                    <a:gs pos="2917">
                      <a:schemeClr val="tx1"/>
                    </a:gs>
                    <a:gs pos="30000">
                      <a:schemeClr val="tx1"/>
                    </a:gs>
                  </a:gsLst>
                  <a:lin ang="5400000" scaled="0"/>
                </a:gradFill>
              </a:rPr>
              <a:t>Current Scale: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90K+ API CI Jobs in 9 months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~15M+ Docs</a:t>
            </a:r>
          </a:p>
        </p:txBody>
      </p:sp>
      <p:sp>
        <p:nvSpPr>
          <p:cNvPr id="24" name="Title 1">
            <a:extLst>
              <a:ext uri="{FF2B5EF4-FFF2-40B4-BE49-F238E27FC236}">
                <a16:creationId xmlns:a16="http://schemas.microsoft.com/office/drawing/2014/main" id="{A0F51B22-23CB-3D41-9880-C15301F0089B}"/>
              </a:ext>
            </a:extLst>
          </p:cNvPr>
          <p:cNvSpPr txBox="1">
            <a:spLocks/>
          </p:cNvSpPr>
          <p:nvPr/>
        </p:nvSpPr>
        <p:spPr>
          <a:xfrm>
            <a:off x="434975" y="444500"/>
            <a:ext cx="11563350" cy="758825"/>
          </a:xfrm>
          <a:prstGeom prst="rect">
            <a:avLst/>
          </a:prstGeom>
        </p:spPr>
        <p:txBody>
          <a:bodyPr/>
          <a:lst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a:lstStyle>
          <a:p>
            <a:r>
              <a:rPr lang="en-US" dirty="0"/>
              <a:t>API Reference</a:t>
            </a:r>
          </a:p>
        </p:txBody>
      </p:sp>
    </p:spTree>
    <p:extLst>
      <p:ext uri="{BB962C8B-B14F-4D97-AF65-F5344CB8AC3E}">
        <p14:creationId xmlns:p14="http://schemas.microsoft.com/office/powerpoint/2010/main" val="287327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8384C-E6CB-FF44-A51B-D25F10BF3554}"/>
              </a:ext>
            </a:extLst>
          </p:cNvPr>
          <p:cNvSpPr>
            <a:spLocks noGrp="1"/>
          </p:cNvSpPr>
          <p:nvPr>
            <p:ph type="title"/>
          </p:nvPr>
        </p:nvSpPr>
        <p:spPr>
          <a:xfrm>
            <a:off x="436562" y="165747"/>
            <a:ext cx="11563350" cy="758825"/>
          </a:xfrm>
        </p:spPr>
        <p:txBody>
          <a:bodyPr/>
          <a:lstStyle/>
          <a:p>
            <a:r>
              <a:rPr lang="en-US" dirty="0"/>
              <a:t>GitHub -&gt; New Package -&gt;Azure DevOps-&gt; Docs</a:t>
            </a:r>
          </a:p>
        </p:txBody>
      </p:sp>
      <p:graphicFrame>
        <p:nvGraphicFramePr>
          <p:cNvPr id="4" name="Content Placeholder 3">
            <a:extLst>
              <a:ext uri="{FF2B5EF4-FFF2-40B4-BE49-F238E27FC236}">
                <a16:creationId xmlns:a16="http://schemas.microsoft.com/office/drawing/2014/main" id="{093220C4-69BB-1C4D-B012-BF61B7867FD1}"/>
              </a:ext>
            </a:extLst>
          </p:cNvPr>
          <p:cNvGraphicFramePr>
            <a:graphicFrameLocks noGrp="1"/>
          </p:cNvGraphicFramePr>
          <p:nvPr>
            <p:ph idx="1"/>
            <p:extLst>
              <p:ext uri="{D42A27DB-BD31-4B8C-83A1-F6EECF244321}">
                <p14:modId xmlns:p14="http://schemas.microsoft.com/office/powerpoint/2010/main" val="760647336"/>
              </p:ext>
            </p:extLst>
          </p:nvPr>
        </p:nvGraphicFramePr>
        <p:xfrm>
          <a:off x="-1261872" y="924572"/>
          <a:ext cx="14959584" cy="6069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3744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3B3C7-9319-5247-A604-C29D2F61C73C}"/>
              </a:ext>
            </a:extLst>
          </p:cNvPr>
          <p:cNvSpPr>
            <a:spLocks noGrp="1"/>
          </p:cNvSpPr>
          <p:nvPr>
            <p:ph type="title"/>
          </p:nvPr>
        </p:nvSpPr>
        <p:spPr/>
        <p:txBody>
          <a:bodyPr/>
          <a:lstStyle/>
          <a:p>
            <a:r>
              <a:rPr lang="en-US" dirty="0"/>
              <a:t>API Browser Microservice</a:t>
            </a:r>
          </a:p>
        </p:txBody>
      </p:sp>
      <p:graphicFrame>
        <p:nvGraphicFramePr>
          <p:cNvPr id="4" name="Diagram 3">
            <a:extLst>
              <a:ext uri="{FF2B5EF4-FFF2-40B4-BE49-F238E27FC236}">
                <a16:creationId xmlns:a16="http://schemas.microsoft.com/office/drawing/2014/main" id="{3EEA5529-E67E-0441-A16C-0CFCCCD35171}"/>
              </a:ext>
            </a:extLst>
          </p:cNvPr>
          <p:cNvGraphicFramePr/>
          <p:nvPr>
            <p:extLst>
              <p:ext uri="{D42A27DB-BD31-4B8C-83A1-F6EECF244321}">
                <p14:modId xmlns:p14="http://schemas.microsoft.com/office/powerpoint/2010/main" val="967585086"/>
              </p:ext>
            </p:extLst>
          </p:nvPr>
        </p:nvGraphicFramePr>
        <p:xfrm>
          <a:off x="434975" y="5036868"/>
          <a:ext cx="10836763" cy="1720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FCCF1A82-F608-6F4F-B648-5ABB0E3CDFC4}"/>
              </a:ext>
            </a:extLst>
          </p:cNvPr>
          <p:cNvSpPr/>
          <p:nvPr/>
        </p:nvSpPr>
        <p:spPr>
          <a:xfrm>
            <a:off x="5393452" y="1890693"/>
            <a:ext cx="6604873" cy="1200329"/>
          </a:xfrm>
          <a:prstGeom prst="rect">
            <a:avLst/>
          </a:prstGeom>
        </p:spPr>
        <p:txBody>
          <a:bodyPr wrap="square">
            <a:spAutoFit/>
          </a:bodyPr>
          <a:lstStyle/>
          <a:p>
            <a:pPr marL="79947" indent="-210112">
              <a:buFont typeface="Arial" panose="020B0604020202020204" pitchFamily="34" charset="0"/>
              <a:buChar char="•"/>
            </a:pPr>
            <a:r>
              <a:rPr lang="en-US" sz="2400" dirty="0"/>
              <a:t>.NET / Java / Python / TypeScript/JavaScript</a:t>
            </a:r>
          </a:p>
          <a:p>
            <a:pPr marL="79947" indent="-210112">
              <a:buFont typeface="Arial" panose="020B0604020202020204" pitchFamily="34" charset="0"/>
              <a:buChar char="•"/>
            </a:pPr>
            <a:r>
              <a:rPr lang="en-US" sz="2400" dirty="0"/>
              <a:t>REST/Swagger + Auth</a:t>
            </a:r>
          </a:p>
          <a:p>
            <a:pPr marL="79947" indent="-210112">
              <a:buFont typeface="Arial" panose="020B0604020202020204" pitchFamily="34" charset="0"/>
              <a:buChar char="•"/>
            </a:pPr>
            <a:r>
              <a:rPr lang="en-US" sz="2400" dirty="0"/>
              <a:t>URL is the fully qualified type</a:t>
            </a:r>
          </a:p>
        </p:txBody>
      </p:sp>
      <p:sp>
        <p:nvSpPr>
          <p:cNvPr id="8" name="TextBox 7">
            <a:extLst>
              <a:ext uri="{FF2B5EF4-FFF2-40B4-BE49-F238E27FC236}">
                <a16:creationId xmlns:a16="http://schemas.microsoft.com/office/drawing/2014/main" id="{75D892C5-EFFE-924A-8398-7399757B550E}"/>
              </a:ext>
            </a:extLst>
          </p:cNvPr>
          <p:cNvSpPr txBox="1"/>
          <p:nvPr/>
        </p:nvSpPr>
        <p:spPr>
          <a:xfrm>
            <a:off x="534047" y="2000888"/>
            <a:ext cx="4590660" cy="830997"/>
          </a:xfrm>
          <a:prstGeom prst="rect">
            <a:avLst/>
          </a:prstGeom>
          <a:noFill/>
        </p:spPr>
        <p:txBody>
          <a:bodyPr wrap="square" rtlCol="0">
            <a:spAutoFit/>
          </a:bodyPr>
          <a:lstStyle/>
          <a:p>
            <a:pPr defTabSz="932597"/>
            <a:r>
              <a:rPr lang="en-US" sz="2400" i="1" dirty="0">
                <a:latin typeface="Segoe UI" panose="020B0502040204020203" pitchFamily="34" charset="0"/>
                <a:cs typeface="Segoe UI" panose="020B0502040204020203" pitchFamily="34" charset="0"/>
              </a:rPr>
              <a:t>“It would be super cool if API search was just like IntelliSense.”</a:t>
            </a:r>
          </a:p>
        </p:txBody>
      </p:sp>
      <p:sp>
        <p:nvSpPr>
          <p:cNvPr id="9" name="TextBox 8">
            <a:extLst>
              <a:ext uri="{FF2B5EF4-FFF2-40B4-BE49-F238E27FC236}">
                <a16:creationId xmlns:a16="http://schemas.microsoft.com/office/drawing/2014/main" id="{A7388BFD-FEA5-6845-ABBB-D3B266F544D5}"/>
              </a:ext>
            </a:extLst>
          </p:cNvPr>
          <p:cNvSpPr txBox="1"/>
          <p:nvPr/>
        </p:nvSpPr>
        <p:spPr>
          <a:xfrm>
            <a:off x="434975" y="3285947"/>
            <a:ext cx="4590660" cy="1631216"/>
          </a:xfrm>
          <a:prstGeom prst="rect">
            <a:avLst/>
          </a:prstGeom>
          <a:noFill/>
        </p:spPr>
        <p:txBody>
          <a:bodyPr wrap="square" rtlCol="0">
            <a:spAutoFit/>
          </a:bodyPr>
          <a:lstStyle/>
          <a:p>
            <a:pPr defTabSz="932597"/>
            <a:r>
              <a:rPr lang="en-US" sz="2000" i="1" dirty="0">
                <a:latin typeface="Segoe UI" panose="020B0502040204020203" pitchFamily="34" charset="0"/>
                <a:cs typeface="Segoe UI" panose="020B0502040204020203" pitchFamily="34" charset="0"/>
              </a:rPr>
              <a:t>“Every time I am searching, everyone assumes I am using the latest version. Good to see that I can change the version because I work with legacy code.”</a:t>
            </a:r>
          </a:p>
        </p:txBody>
      </p:sp>
      <p:sp>
        <p:nvSpPr>
          <p:cNvPr id="6" name="Rectangle 5">
            <a:extLst>
              <a:ext uri="{FF2B5EF4-FFF2-40B4-BE49-F238E27FC236}">
                <a16:creationId xmlns:a16="http://schemas.microsoft.com/office/drawing/2014/main" id="{60058318-A8F7-634D-9BC9-7F452E8B59A9}"/>
              </a:ext>
            </a:extLst>
          </p:cNvPr>
          <p:cNvSpPr/>
          <p:nvPr/>
        </p:nvSpPr>
        <p:spPr>
          <a:xfrm>
            <a:off x="534047" y="1203325"/>
            <a:ext cx="9020500" cy="461665"/>
          </a:xfrm>
          <a:prstGeom prst="rect">
            <a:avLst/>
          </a:prstGeom>
        </p:spPr>
        <p:txBody>
          <a:bodyPr wrap="square">
            <a:spAutoFit/>
          </a:bodyPr>
          <a:lstStyle/>
          <a:p>
            <a:r>
              <a:rPr lang="en-US" sz="2400" dirty="0"/>
              <a:t>One place to search, by language, every Microsoft API ever</a:t>
            </a:r>
          </a:p>
        </p:txBody>
      </p:sp>
      <p:sp>
        <p:nvSpPr>
          <p:cNvPr id="10" name="Rectangle 9">
            <a:extLst>
              <a:ext uri="{FF2B5EF4-FFF2-40B4-BE49-F238E27FC236}">
                <a16:creationId xmlns:a16="http://schemas.microsoft.com/office/drawing/2014/main" id="{158A7248-B55D-F942-A916-497488B8F5FB}"/>
              </a:ext>
            </a:extLst>
          </p:cNvPr>
          <p:cNvSpPr/>
          <p:nvPr/>
        </p:nvSpPr>
        <p:spPr>
          <a:xfrm>
            <a:off x="5393452" y="3285947"/>
            <a:ext cx="6604872" cy="1569660"/>
          </a:xfrm>
          <a:prstGeom prst="rect">
            <a:avLst/>
          </a:prstGeom>
        </p:spPr>
        <p:txBody>
          <a:bodyPr wrap="square">
            <a:spAutoFit/>
          </a:bodyPr>
          <a:lstStyle/>
          <a:p>
            <a:pPr marL="79947" indent="-210112">
              <a:buFont typeface="Arial" panose="020B0604020202020204" pitchFamily="34" charset="0"/>
              <a:buChar char="•"/>
            </a:pPr>
            <a:r>
              <a:rPr lang="en-US" sz="2400" dirty="0"/>
              <a:t>Versioning Support</a:t>
            </a:r>
          </a:p>
          <a:p>
            <a:pPr marL="546291" lvl="1" indent="-210112">
              <a:buFont typeface="Arial" panose="020B0604020202020204" pitchFamily="34" charset="0"/>
              <a:buChar char="•"/>
            </a:pPr>
            <a:r>
              <a:rPr lang="en-US" sz="2400" dirty="0"/>
              <a:t>Don’t burn version in URL ?view={version}</a:t>
            </a:r>
          </a:p>
          <a:p>
            <a:pPr marL="546291" lvl="1" indent="-210112">
              <a:buFont typeface="Arial" panose="020B0604020202020204" pitchFamily="34" charset="0"/>
              <a:buChar char="•"/>
            </a:pPr>
            <a:r>
              <a:rPr lang="en-US" sz="2400" dirty="0"/>
              <a:t>Default to latest</a:t>
            </a:r>
          </a:p>
          <a:p>
            <a:pPr marL="546291" lvl="1" indent="-210112">
              <a:buFont typeface="Arial" panose="020B0604020202020204" pitchFamily="34" charset="0"/>
              <a:buChar char="•"/>
            </a:pPr>
            <a:r>
              <a:rPr lang="en-US" sz="2400" dirty="0"/>
              <a:t>Easily filter by version</a:t>
            </a:r>
          </a:p>
        </p:txBody>
      </p:sp>
    </p:spTree>
    <p:extLst>
      <p:ext uri="{BB962C8B-B14F-4D97-AF65-F5344CB8AC3E}">
        <p14:creationId xmlns:p14="http://schemas.microsoft.com/office/powerpoint/2010/main" val="3523745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7F8-36C1-5247-915F-7E37FD54F51A}"/>
              </a:ext>
            </a:extLst>
          </p:cNvPr>
          <p:cNvSpPr>
            <a:spLocks noGrp="1"/>
          </p:cNvSpPr>
          <p:nvPr>
            <p:ph type="title"/>
          </p:nvPr>
        </p:nvSpPr>
        <p:spPr>
          <a:xfrm>
            <a:off x="436562" y="2629748"/>
            <a:ext cx="11563350" cy="1735029"/>
          </a:xfrm>
        </p:spPr>
        <p:txBody>
          <a:bodyPr/>
          <a:lstStyle/>
          <a:p>
            <a:pPr algn="ctr"/>
            <a:r>
              <a:rPr lang="en-US" sz="9600" dirty="0">
                <a:solidFill>
                  <a:schemeClr val="bg1"/>
                </a:solidFill>
              </a:rPr>
              <a:t>Demo API Reference</a:t>
            </a:r>
            <a:br>
              <a:rPr lang="en-US" sz="9600" dirty="0">
                <a:solidFill>
                  <a:schemeClr val="bg1"/>
                </a:solidFill>
              </a:rPr>
            </a:br>
            <a:r>
              <a:rPr lang="en-US" dirty="0">
                <a:solidFill>
                  <a:schemeClr val="bg1"/>
                </a:solidFill>
              </a:rPr>
              <a:t>docs.microsoft.com/dotnet/</a:t>
            </a:r>
            <a:r>
              <a:rPr lang="en-US" dirty="0" err="1">
                <a:solidFill>
                  <a:schemeClr val="bg1"/>
                </a:solidFill>
              </a:rPr>
              <a:t>api</a:t>
            </a:r>
            <a:br>
              <a:rPr lang="en-US" dirty="0">
                <a:solidFill>
                  <a:schemeClr val="bg1"/>
                </a:solidFill>
              </a:rPr>
            </a:br>
            <a:r>
              <a:rPr lang="en-US" dirty="0">
                <a:solidFill>
                  <a:schemeClr val="bg1"/>
                </a:solidFill>
              </a:rPr>
              <a:t>docs.microsoft.com/rest/</a:t>
            </a:r>
            <a:r>
              <a:rPr lang="en-US" dirty="0" err="1">
                <a:solidFill>
                  <a:schemeClr val="bg1"/>
                </a:solidFill>
              </a:rPr>
              <a:t>api</a:t>
            </a:r>
            <a:br>
              <a:rPr lang="en-US" dirty="0">
                <a:solidFill>
                  <a:schemeClr val="bg1"/>
                </a:solidFill>
              </a:rPr>
            </a:br>
            <a:endParaRPr lang="en-US" sz="8000" dirty="0">
              <a:solidFill>
                <a:schemeClr val="bg1"/>
              </a:solidFill>
            </a:endParaRPr>
          </a:p>
        </p:txBody>
      </p:sp>
    </p:spTree>
    <p:extLst>
      <p:ext uri="{BB962C8B-B14F-4D97-AF65-F5344CB8AC3E}">
        <p14:creationId xmlns:p14="http://schemas.microsoft.com/office/powerpoint/2010/main" val="104848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7F8-36C1-5247-915F-7E37FD54F51A}"/>
              </a:ext>
            </a:extLst>
          </p:cNvPr>
          <p:cNvSpPr>
            <a:spLocks noGrp="1"/>
          </p:cNvSpPr>
          <p:nvPr>
            <p:ph type="title"/>
          </p:nvPr>
        </p:nvSpPr>
        <p:spPr>
          <a:xfrm>
            <a:off x="436562" y="2629748"/>
            <a:ext cx="11563350" cy="1735029"/>
          </a:xfrm>
        </p:spPr>
        <p:txBody>
          <a:bodyPr/>
          <a:lstStyle/>
          <a:p>
            <a:pPr algn="ctr"/>
            <a:r>
              <a:rPr lang="en-US" sz="9600" dirty="0">
                <a:solidFill>
                  <a:schemeClr val="bg1"/>
                </a:solidFill>
              </a:rPr>
              <a:t>Learn</a:t>
            </a:r>
            <a:endParaRPr lang="en-US" sz="8000" dirty="0">
              <a:solidFill>
                <a:schemeClr val="bg1"/>
              </a:solidFill>
            </a:endParaRPr>
          </a:p>
        </p:txBody>
      </p:sp>
    </p:spTree>
    <p:extLst>
      <p:ext uri="{BB962C8B-B14F-4D97-AF65-F5344CB8AC3E}">
        <p14:creationId xmlns:p14="http://schemas.microsoft.com/office/powerpoint/2010/main" val="229352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7F8-36C1-5247-915F-7E37FD54F51A}"/>
              </a:ext>
            </a:extLst>
          </p:cNvPr>
          <p:cNvSpPr>
            <a:spLocks noGrp="1"/>
          </p:cNvSpPr>
          <p:nvPr>
            <p:ph type="title"/>
          </p:nvPr>
        </p:nvSpPr>
        <p:spPr>
          <a:xfrm>
            <a:off x="436562" y="2629748"/>
            <a:ext cx="11563350" cy="1735029"/>
          </a:xfrm>
        </p:spPr>
        <p:txBody>
          <a:bodyPr/>
          <a:lstStyle/>
          <a:p>
            <a:pPr algn="ctr"/>
            <a:r>
              <a:rPr lang="en-US" sz="9600" dirty="0">
                <a:solidFill>
                  <a:schemeClr val="bg1"/>
                </a:solidFill>
              </a:rPr>
              <a:t>Why?</a:t>
            </a:r>
            <a:endParaRPr lang="en-US" sz="8000" dirty="0">
              <a:solidFill>
                <a:schemeClr val="bg1"/>
              </a:solidFill>
            </a:endParaRPr>
          </a:p>
        </p:txBody>
      </p:sp>
    </p:spTree>
    <p:extLst>
      <p:ext uri="{BB962C8B-B14F-4D97-AF65-F5344CB8AC3E}">
        <p14:creationId xmlns:p14="http://schemas.microsoft.com/office/powerpoint/2010/main" val="198521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070B09-FCB0-3B41-B8E9-30EC52AB528A}"/>
              </a:ext>
            </a:extLst>
          </p:cNvPr>
          <p:cNvSpPr txBox="1"/>
          <p:nvPr/>
        </p:nvSpPr>
        <p:spPr>
          <a:xfrm>
            <a:off x="417577" y="2395000"/>
            <a:ext cx="3428079" cy="469039"/>
          </a:xfrm>
          <a:prstGeom prst="rect">
            <a:avLst/>
          </a:prstGeom>
          <a:noFill/>
        </p:spPr>
        <p:txBody>
          <a:bodyPr wrap="square" rtlCol="0">
            <a:spAutoFit/>
          </a:bodyPr>
          <a:lstStyle/>
          <a:p>
            <a:pPr algn="ctr"/>
            <a:r>
              <a:rPr lang="en-US" sz="2448" b="1" dirty="0">
                <a:solidFill>
                  <a:srgbClr val="2675BD"/>
                </a:solidFill>
                <a:latin typeface="Segoe UI" panose="020B0502040204020203" pitchFamily="34" charset="0"/>
                <a:cs typeface="Segoe UI" panose="020B0502040204020203" pitchFamily="34" charset="0"/>
              </a:rPr>
              <a:t>Incorrect/Inconsistent</a:t>
            </a:r>
            <a:endParaRPr lang="en-US" sz="1873" b="1" dirty="0">
              <a:solidFill>
                <a:srgbClr val="2675BD"/>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DFA8FBD4-D126-5647-9D35-D3A7D6B7E0BF}"/>
              </a:ext>
            </a:extLst>
          </p:cNvPr>
          <p:cNvSpPr/>
          <p:nvPr/>
        </p:nvSpPr>
        <p:spPr>
          <a:xfrm>
            <a:off x="4566396" y="2395001"/>
            <a:ext cx="3206838" cy="478376"/>
          </a:xfrm>
          <a:prstGeom prst="rect">
            <a:avLst/>
          </a:prstGeom>
        </p:spPr>
        <p:txBody>
          <a:bodyPr wrap="square">
            <a:spAutoFit/>
          </a:bodyPr>
          <a:lstStyle/>
          <a:p>
            <a:pPr algn="ctr"/>
            <a:r>
              <a:rPr lang="en-US" sz="2448" b="1">
                <a:solidFill>
                  <a:srgbClr val="2675BD"/>
                </a:solidFill>
                <a:latin typeface="Segoe UI" panose="020B0502040204020203" pitchFamily="34" charset="0"/>
                <a:cs typeface="Segoe UI" panose="020B0502040204020203" pitchFamily="34" charset="0"/>
              </a:rPr>
              <a:t>Out-of-Date</a:t>
            </a:r>
            <a:endParaRPr lang="en-US" sz="1873" b="1">
              <a:solidFill>
                <a:srgbClr val="2675BD"/>
              </a:solidFill>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A2948472-17A3-0248-A972-0674B4AA6576}"/>
              </a:ext>
            </a:extLst>
          </p:cNvPr>
          <p:cNvSpPr/>
          <p:nvPr/>
        </p:nvSpPr>
        <p:spPr>
          <a:xfrm>
            <a:off x="8493976" y="2395001"/>
            <a:ext cx="3206838" cy="469039"/>
          </a:xfrm>
          <a:prstGeom prst="rect">
            <a:avLst/>
          </a:prstGeom>
        </p:spPr>
        <p:txBody>
          <a:bodyPr wrap="square">
            <a:spAutoFit/>
          </a:bodyPr>
          <a:lstStyle/>
          <a:p>
            <a:pPr algn="ctr"/>
            <a:r>
              <a:rPr lang="en-US" sz="2448" b="1" dirty="0">
                <a:solidFill>
                  <a:srgbClr val="2675BD"/>
                </a:solidFill>
                <a:latin typeface="Segoe UI" panose="020B0502040204020203" pitchFamily="34" charset="0"/>
                <a:cs typeface="Segoe UI" panose="020B0502040204020203" pitchFamily="34" charset="0"/>
              </a:rPr>
              <a:t>Duplication</a:t>
            </a:r>
            <a:endParaRPr lang="en-US" sz="1873" b="1" dirty="0">
              <a:solidFill>
                <a:srgbClr val="2675BD"/>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A4C4FFF3-DBE9-4A4E-8B00-81F6D67857B6}"/>
              </a:ext>
            </a:extLst>
          </p:cNvPr>
          <p:cNvSpPr>
            <a:spLocks noGrp="1"/>
          </p:cNvSpPr>
          <p:nvPr>
            <p:ph idx="1"/>
          </p:nvPr>
        </p:nvSpPr>
        <p:spPr>
          <a:xfrm>
            <a:off x="1764" y="241480"/>
            <a:ext cx="12434711" cy="709756"/>
          </a:xfrm>
          <a:noFill/>
        </p:spPr>
        <p:txBody>
          <a:bodyPr>
            <a:normAutofit/>
          </a:bodyPr>
          <a:lstStyle/>
          <a:p>
            <a:pPr marL="466298" lvl="1"/>
            <a:r>
              <a:rPr lang="en-US" sz="3200" spc="-150" dirty="0">
                <a:ln w="3175">
                  <a:noFill/>
                </a:ln>
                <a:latin typeface="+mj-lt"/>
                <a:cs typeface="Segoe UI" pitchFamily="34" charset="0"/>
              </a:rPr>
              <a:t>Learning at Microsoft</a:t>
            </a:r>
          </a:p>
        </p:txBody>
      </p:sp>
      <p:pic>
        <p:nvPicPr>
          <p:cNvPr id="11" name="Picture 10">
            <a:extLst>
              <a:ext uri="{FF2B5EF4-FFF2-40B4-BE49-F238E27FC236}">
                <a16:creationId xmlns:a16="http://schemas.microsoft.com/office/drawing/2014/main" id="{EA76068E-C796-E44D-A547-2A15263ABCF1}"/>
              </a:ext>
            </a:extLst>
          </p:cNvPr>
          <p:cNvPicPr>
            <a:picLocks noChangeAspect="1"/>
          </p:cNvPicPr>
          <p:nvPr/>
        </p:nvPicPr>
        <p:blipFill>
          <a:blip r:embed="rId3"/>
          <a:stretch>
            <a:fillRect/>
          </a:stretch>
        </p:blipFill>
        <p:spPr>
          <a:xfrm>
            <a:off x="580226" y="2923318"/>
            <a:ext cx="3072214" cy="2754839"/>
          </a:xfrm>
          <a:prstGeom prst="rect">
            <a:avLst/>
          </a:prstGeom>
        </p:spPr>
      </p:pic>
      <p:pic>
        <p:nvPicPr>
          <p:cNvPr id="12" name="Picture 11">
            <a:extLst>
              <a:ext uri="{FF2B5EF4-FFF2-40B4-BE49-F238E27FC236}">
                <a16:creationId xmlns:a16="http://schemas.microsoft.com/office/drawing/2014/main" id="{3248AF55-8CB5-2E4E-8F99-66F3C49BCCF5}"/>
              </a:ext>
            </a:extLst>
          </p:cNvPr>
          <p:cNvPicPr>
            <a:picLocks noChangeAspect="1"/>
          </p:cNvPicPr>
          <p:nvPr/>
        </p:nvPicPr>
        <p:blipFill>
          <a:blip r:embed="rId4"/>
          <a:stretch>
            <a:fillRect/>
          </a:stretch>
        </p:blipFill>
        <p:spPr>
          <a:xfrm>
            <a:off x="4603550" y="2950084"/>
            <a:ext cx="3229373" cy="2728073"/>
          </a:xfrm>
          <a:prstGeom prst="rect">
            <a:avLst/>
          </a:prstGeom>
        </p:spPr>
      </p:pic>
      <p:pic>
        <p:nvPicPr>
          <p:cNvPr id="2" name="Picture 1">
            <a:extLst>
              <a:ext uri="{FF2B5EF4-FFF2-40B4-BE49-F238E27FC236}">
                <a16:creationId xmlns:a16="http://schemas.microsoft.com/office/drawing/2014/main" id="{FD4EBD03-ABAD-CA4A-A5C8-0940CE5BF6FD}"/>
              </a:ext>
            </a:extLst>
          </p:cNvPr>
          <p:cNvPicPr>
            <a:picLocks noChangeAspect="1"/>
          </p:cNvPicPr>
          <p:nvPr/>
        </p:nvPicPr>
        <p:blipFill>
          <a:blip r:embed="rId5"/>
          <a:stretch>
            <a:fillRect/>
          </a:stretch>
        </p:blipFill>
        <p:spPr>
          <a:xfrm>
            <a:off x="8146504" y="2950084"/>
            <a:ext cx="3897828" cy="2659695"/>
          </a:xfrm>
          <a:prstGeom prst="rect">
            <a:avLst/>
          </a:prstGeom>
        </p:spPr>
      </p:pic>
    </p:spTree>
    <p:extLst>
      <p:ext uri="{BB962C8B-B14F-4D97-AF65-F5344CB8AC3E}">
        <p14:creationId xmlns:p14="http://schemas.microsoft.com/office/powerpoint/2010/main" val="378224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36B95ED-ACAC-4D56-A933-031E4BBF4080}"/>
              </a:ext>
            </a:extLst>
          </p:cNvPr>
          <p:cNvSpPr txBox="1">
            <a:spLocks/>
          </p:cNvSpPr>
          <p:nvPr/>
        </p:nvSpPr>
        <p:spPr>
          <a:xfrm>
            <a:off x="137097" y="243573"/>
            <a:ext cx="6849975" cy="665166"/>
          </a:xfrm>
          <a:prstGeom prst="rect">
            <a:avLst/>
          </a:prstGeom>
        </p:spPr>
        <p:txBody>
          <a:bodyPr vert="horz" wrap="square" lIns="0" tIns="164592" rIns="0" bIns="0" rtlCol="0" anchor="t">
            <a:noAutofit/>
          </a:bodyPr>
          <a:lstStyle>
            <a:lvl1pPr defTabSz="932742">
              <a:lnSpc>
                <a:spcPct val="90000"/>
              </a:lnSpc>
              <a:spcBef>
                <a:spcPct val="0"/>
              </a:spcBef>
              <a:buNone/>
              <a:defRPr lang="en-US" sz="3200" b="0" cap="none" spc="-150" baseline="0" dirty="0" smtClean="0">
                <a:ln w="3175">
                  <a:noFill/>
                </a:ln>
                <a:solidFill>
                  <a:srgbClr val="000000"/>
                </a:solidFill>
                <a:effectLst/>
                <a:latin typeface="+mj-lt"/>
                <a:cs typeface="Segoe UI" pitchFamily="34" charset="0"/>
              </a:defRPr>
            </a:lvl1pPr>
          </a:lstStyle>
          <a:p>
            <a:r>
              <a:rPr lang="en-US" dirty="0"/>
              <a:t>A New Approach to Learning</a:t>
            </a:r>
          </a:p>
        </p:txBody>
      </p:sp>
      <p:sp>
        <p:nvSpPr>
          <p:cNvPr id="14" name="Rectangle 13">
            <a:extLst>
              <a:ext uri="{FF2B5EF4-FFF2-40B4-BE49-F238E27FC236}">
                <a16:creationId xmlns:a16="http://schemas.microsoft.com/office/drawing/2014/main" id="{9801CB0A-5E8D-4B1C-82A3-0D761C5E86FE}"/>
              </a:ext>
            </a:extLst>
          </p:cNvPr>
          <p:cNvSpPr/>
          <p:nvPr/>
        </p:nvSpPr>
        <p:spPr>
          <a:xfrm>
            <a:off x="82230" y="1592017"/>
            <a:ext cx="6849975" cy="2591415"/>
          </a:xfrm>
          <a:prstGeom prst="rect">
            <a:avLst/>
          </a:prstGeom>
        </p:spPr>
        <p:txBody>
          <a:bodyPr wrap="square" lIns="149175">
            <a:spAutoFit/>
          </a:bodyPr>
          <a:lstStyle/>
          <a:p>
            <a:pPr defTabSz="932145">
              <a:spcAft>
                <a:spcPts val="1198"/>
              </a:spcAft>
              <a:buClr>
                <a:srgbClr val="FFFFFF"/>
              </a:buClr>
              <a:defRPr/>
            </a:pPr>
            <a:r>
              <a:rPr lang="en-US" sz="2448" b="1" dirty="0">
                <a:solidFill>
                  <a:srgbClr val="0078D4"/>
                </a:solidFill>
                <a:latin typeface="Segoe UI" panose="020B0502040204020203" pitchFamily="34" charset="0"/>
                <a:cs typeface="Segoe UI" panose="020B0502040204020203" pitchFamily="34" charset="0"/>
              </a:rPr>
              <a:t>Learn By Doing</a:t>
            </a:r>
          </a:p>
          <a:p>
            <a:pPr defTabSz="932145">
              <a:spcAft>
                <a:spcPts val="1198"/>
              </a:spcAft>
              <a:buClr>
                <a:srgbClr val="FFFFFF"/>
              </a:buClr>
              <a:defRPr/>
            </a:pPr>
            <a:r>
              <a:rPr lang="en-US" sz="2448" dirty="0">
                <a:solidFill>
                  <a:schemeClr val="bg1">
                    <a:lumMod val="75000"/>
                  </a:schemeClr>
                </a:solidFill>
                <a:latin typeface="Segoe UI" panose="020B0502040204020203" pitchFamily="34" charset="0"/>
                <a:cs typeface="Segoe UI" panose="020B0502040204020203" pitchFamily="34" charset="0"/>
              </a:rPr>
              <a:t>Step-by-Step Learning &amp; Progress Tracking</a:t>
            </a:r>
          </a:p>
          <a:p>
            <a:pPr defTabSz="932145">
              <a:spcAft>
                <a:spcPts val="1198"/>
              </a:spcAft>
              <a:buClr>
                <a:srgbClr val="FFFFFF"/>
              </a:buClr>
              <a:defRPr/>
            </a:pPr>
            <a:r>
              <a:rPr lang="en-US" sz="2448" dirty="0">
                <a:solidFill>
                  <a:schemeClr val="bg1">
                    <a:lumMod val="75000"/>
                  </a:schemeClr>
                </a:solidFill>
                <a:latin typeface="Segoe UI" panose="020B0502040204020203" pitchFamily="34" charset="0"/>
                <a:cs typeface="Segoe UI" panose="020B0502040204020203" pitchFamily="34" charset="0"/>
              </a:rPr>
              <a:t>Consistent Learning Structure</a:t>
            </a:r>
          </a:p>
          <a:p>
            <a:pPr defTabSz="932145">
              <a:spcAft>
                <a:spcPts val="1198"/>
              </a:spcAft>
              <a:buClr>
                <a:srgbClr val="FFFFFF"/>
              </a:buClr>
              <a:defRPr/>
            </a:pPr>
            <a:r>
              <a:rPr lang="en-US" sz="2448" dirty="0">
                <a:solidFill>
                  <a:schemeClr val="bg1">
                    <a:lumMod val="75000"/>
                  </a:schemeClr>
                </a:solidFill>
                <a:latin typeface="Segoe UI" panose="020B0502040204020203" pitchFamily="34" charset="0"/>
                <a:cs typeface="Segoe UI" panose="020B0502040204020203" pitchFamily="34" charset="0"/>
              </a:rPr>
              <a:t>Friction Free Sandbox – No credit card required</a:t>
            </a:r>
          </a:p>
          <a:p>
            <a:pPr defTabSz="932145">
              <a:spcAft>
                <a:spcPts val="1198"/>
              </a:spcAft>
              <a:buClr>
                <a:srgbClr val="FFFFFF"/>
              </a:buClr>
              <a:defRPr/>
            </a:pPr>
            <a:r>
              <a:rPr lang="en-US" sz="2448" dirty="0">
                <a:solidFill>
                  <a:schemeClr val="bg1">
                    <a:lumMod val="75000"/>
                  </a:schemeClr>
                </a:solidFill>
                <a:latin typeface="Segoe UI" panose="020B0502040204020203" pitchFamily="34" charset="0"/>
                <a:cs typeface="Segoe UI" panose="020B0502040204020203" pitchFamily="34" charset="0"/>
              </a:rPr>
              <a:t>Points, Achievements, and Levels</a:t>
            </a:r>
          </a:p>
        </p:txBody>
      </p:sp>
      <p:pic>
        <p:nvPicPr>
          <p:cNvPr id="9" name="Picture 8">
            <a:extLst>
              <a:ext uri="{FF2B5EF4-FFF2-40B4-BE49-F238E27FC236}">
                <a16:creationId xmlns:a16="http://schemas.microsoft.com/office/drawing/2014/main" id="{35E01C48-8E6D-664E-BDA5-1CA48EEEA92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71612"/>
          <a:stretch/>
        </p:blipFill>
        <p:spPr>
          <a:xfrm>
            <a:off x="7315163" y="1732254"/>
            <a:ext cx="4336796" cy="3096192"/>
          </a:xfrm>
          <a:prstGeom prst="rect">
            <a:avLst/>
          </a:prstGeom>
          <a:effectLst/>
        </p:spPr>
      </p:pic>
      <p:grpSp>
        <p:nvGrpSpPr>
          <p:cNvPr id="10" name="Group 9">
            <a:extLst>
              <a:ext uri="{FF2B5EF4-FFF2-40B4-BE49-F238E27FC236}">
                <a16:creationId xmlns:a16="http://schemas.microsoft.com/office/drawing/2014/main" id="{2ABA65E8-A758-9447-BFC0-A1B35253677B}"/>
              </a:ext>
            </a:extLst>
          </p:cNvPr>
          <p:cNvGrpSpPr/>
          <p:nvPr/>
        </p:nvGrpSpPr>
        <p:grpSpPr>
          <a:xfrm>
            <a:off x="6601373" y="1417446"/>
            <a:ext cx="5700992" cy="3836995"/>
            <a:chOff x="1308581" y="588667"/>
            <a:chExt cx="9574839" cy="5680666"/>
          </a:xfrm>
        </p:grpSpPr>
        <p:grpSp>
          <p:nvGrpSpPr>
            <p:cNvPr id="11" name="Group 10">
              <a:extLst>
                <a:ext uri="{FF2B5EF4-FFF2-40B4-BE49-F238E27FC236}">
                  <a16:creationId xmlns:a16="http://schemas.microsoft.com/office/drawing/2014/main" id="{CA1688AE-3FA2-394C-981A-5FCA757904BE}"/>
                </a:ext>
              </a:extLst>
            </p:cNvPr>
            <p:cNvGrpSpPr/>
            <p:nvPr/>
          </p:nvGrpSpPr>
          <p:grpSpPr>
            <a:xfrm>
              <a:off x="2078608" y="588667"/>
              <a:ext cx="8034786" cy="5370559"/>
              <a:chOff x="2078608" y="588667"/>
              <a:chExt cx="8034786" cy="5370559"/>
            </a:xfrm>
          </p:grpSpPr>
          <p:sp>
            <p:nvSpPr>
              <p:cNvPr id="19" name="Freeform: Shape 25">
                <a:extLst>
                  <a:ext uri="{FF2B5EF4-FFF2-40B4-BE49-F238E27FC236}">
                    <a16:creationId xmlns:a16="http://schemas.microsoft.com/office/drawing/2014/main" id="{4B0ADCAB-1A3C-0340-AF83-7E569FB620FF}"/>
                  </a:ext>
                </a:extLst>
              </p:cNvPr>
              <p:cNvSpPr/>
              <p:nvPr/>
            </p:nvSpPr>
            <p:spPr bwMode="auto">
              <a:xfrm>
                <a:off x="2078608" y="588667"/>
                <a:ext cx="8034786" cy="5370559"/>
              </a:xfrm>
              <a:custGeom>
                <a:avLst/>
                <a:gdLst>
                  <a:gd name="connsiteX0" fmla="*/ 349714 w 8034786"/>
                  <a:gd name="connsiteY0" fmla="*/ 387088 h 5370559"/>
                  <a:gd name="connsiteX1" fmla="*/ 349714 w 8034786"/>
                  <a:gd name="connsiteY1" fmla="*/ 5049983 h 5370559"/>
                  <a:gd name="connsiteX2" fmla="*/ 7662291 w 8034786"/>
                  <a:gd name="connsiteY2" fmla="*/ 5049983 h 5370559"/>
                  <a:gd name="connsiteX3" fmla="*/ 7662291 w 8034786"/>
                  <a:gd name="connsiteY3" fmla="*/ 387088 h 5370559"/>
                  <a:gd name="connsiteX4" fmla="*/ 279430 w 8034786"/>
                  <a:gd name="connsiteY4" fmla="*/ 0 h 5370559"/>
                  <a:gd name="connsiteX5" fmla="*/ 7755356 w 8034786"/>
                  <a:gd name="connsiteY5" fmla="*/ 0 h 5370559"/>
                  <a:gd name="connsiteX6" fmla="*/ 8034786 w 8034786"/>
                  <a:gd name="connsiteY6" fmla="*/ 279430 h 5370559"/>
                  <a:gd name="connsiteX7" fmla="*/ 8034786 w 8034786"/>
                  <a:gd name="connsiteY7" fmla="*/ 5370559 h 5370559"/>
                  <a:gd name="connsiteX8" fmla="*/ 0 w 8034786"/>
                  <a:gd name="connsiteY8" fmla="*/ 5370559 h 5370559"/>
                  <a:gd name="connsiteX9" fmla="*/ 0 w 8034786"/>
                  <a:gd name="connsiteY9" fmla="*/ 279430 h 5370559"/>
                  <a:gd name="connsiteX10" fmla="*/ 279430 w 8034786"/>
                  <a:gd name="connsiteY10" fmla="*/ 0 h 537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34786" h="5370559">
                    <a:moveTo>
                      <a:pt x="349714" y="387088"/>
                    </a:moveTo>
                    <a:lnTo>
                      <a:pt x="349714" y="5049983"/>
                    </a:lnTo>
                    <a:lnTo>
                      <a:pt x="7662291" y="5049983"/>
                    </a:lnTo>
                    <a:lnTo>
                      <a:pt x="7662291" y="387088"/>
                    </a:lnTo>
                    <a:close/>
                    <a:moveTo>
                      <a:pt x="279430" y="0"/>
                    </a:moveTo>
                    <a:lnTo>
                      <a:pt x="7755356" y="0"/>
                    </a:lnTo>
                    <a:cubicBezTo>
                      <a:pt x="7909681" y="0"/>
                      <a:pt x="8034786" y="125105"/>
                      <a:pt x="8034786" y="279430"/>
                    </a:cubicBezTo>
                    <a:lnTo>
                      <a:pt x="8034786" y="5370559"/>
                    </a:lnTo>
                    <a:lnTo>
                      <a:pt x="0" y="5370559"/>
                    </a:lnTo>
                    <a:lnTo>
                      <a:pt x="0" y="279430"/>
                    </a:lnTo>
                    <a:cubicBezTo>
                      <a:pt x="0" y="125105"/>
                      <a:pt x="125105" y="0"/>
                      <a:pt x="279430" y="0"/>
                    </a:cubicBezTo>
                    <a:close/>
                  </a:path>
                </a:pathLst>
              </a:custGeom>
              <a:solidFill>
                <a:schemeClr val="bg2">
                  <a:lumMod val="90000"/>
                  <a:lumOff val="10000"/>
                </a:schemeClr>
              </a:solidFill>
              <a:ln w="9525" cap="flat" cmpd="sng" algn="ctr">
                <a:solidFill>
                  <a:srgbClr val="353535">
                    <a:lumMod val="60000"/>
                    <a:lumOff val="40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EBC7404E-4664-BB4D-B989-4B6DA5525DAD}"/>
                  </a:ext>
                </a:extLst>
              </p:cNvPr>
              <p:cNvSpPr/>
              <p:nvPr/>
            </p:nvSpPr>
            <p:spPr bwMode="auto">
              <a:xfrm>
                <a:off x="6031093" y="717304"/>
                <a:ext cx="129814" cy="129814"/>
              </a:xfrm>
              <a:prstGeom prst="ellipse">
                <a:avLst/>
              </a:prstGeom>
              <a:solidFill>
                <a:srgbClr val="353535">
                  <a:lumMod val="40000"/>
                  <a:lumOff val="60000"/>
                </a:srgbClr>
              </a:solidFill>
              <a:ln w="15875" cap="flat" cmpd="sng" algn="ctr">
                <a:solidFill>
                  <a:srgbClr val="353535">
                    <a:lumMod val="60000"/>
                    <a:lumOff val="4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A608FDF7-37BD-204B-A4A6-8EE94AE6E028}"/>
                  </a:ext>
                </a:extLst>
              </p:cNvPr>
              <p:cNvSpPr/>
              <p:nvPr/>
            </p:nvSpPr>
            <p:spPr bwMode="auto">
              <a:xfrm>
                <a:off x="5779035" y="727026"/>
                <a:ext cx="129814" cy="129814"/>
              </a:xfrm>
              <a:prstGeom prst="ellipse">
                <a:avLst/>
              </a:prstGeom>
              <a:solidFill>
                <a:srgbClr val="92D050"/>
              </a:solidFill>
              <a:ln w="34925" cap="flat" cmpd="sng" algn="ctr">
                <a:solidFill>
                  <a:srgbClr val="353535">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CF532C38-DEE6-D847-9668-07B3B6AB8864}"/>
                </a:ext>
              </a:extLst>
            </p:cNvPr>
            <p:cNvGrpSpPr/>
            <p:nvPr/>
          </p:nvGrpSpPr>
          <p:grpSpPr>
            <a:xfrm>
              <a:off x="1308581" y="5948758"/>
              <a:ext cx="9574839" cy="320575"/>
              <a:chOff x="5749336" y="5178599"/>
              <a:chExt cx="6073235" cy="203338"/>
            </a:xfrm>
          </p:grpSpPr>
          <p:sp>
            <p:nvSpPr>
              <p:cNvPr id="17" name="Rectangle: Top Corners Rounded 16">
                <a:extLst>
                  <a:ext uri="{FF2B5EF4-FFF2-40B4-BE49-F238E27FC236}">
                    <a16:creationId xmlns:a16="http://schemas.microsoft.com/office/drawing/2014/main" id="{A81D2D66-FD6A-7D4F-9965-B1E461965BEE}"/>
                  </a:ext>
                </a:extLst>
              </p:cNvPr>
              <p:cNvSpPr/>
              <p:nvPr/>
            </p:nvSpPr>
            <p:spPr bwMode="auto">
              <a:xfrm rot="10800000">
                <a:off x="5749336" y="5179244"/>
                <a:ext cx="6073235" cy="202693"/>
              </a:xfrm>
              <a:prstGeom prst="round2SameRect">
                <a:avLst>
                  <a:gd name="adj1" fmla="val 50000"/>
                  <a:gd name="adj2" fmla="val 0"/>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Top Corners Rounded 17">
                <a:extLst>
                  <a:ext uri="{FF2B5EF4-FFF2-40B4-BE49-F238E27FC236}">
                    <a16:creationId xmlns:a16="http://schemas.microsoft.com/office/drawing/2014/main" id="{2A880DFE-0908-3148-92FF-E5D3BF20B142}"/>
                  </a:ext>
                </a:extLst>
              </p:cNvPr>
              <p:cNvSpPr/>
              <p:nvPr/>
            </p:nvSpPr>
            <p:spPr bwMode="auto">
              <a:xfrm rot="10800000">
                <a:off x="8034432" y="5178599"/>
                <a:ext cx="1503042" cy="60226"/>
              </a:xfrm>
              <a:prstGeom prst="round2SameRect">
                <a:avLst>
                  <a:gd name="adj1" fmla="val 50000"/>
                  <a:gd name="adj2" fmla="val 0"/>
                </a:avLst>
              </a:prstGeom>
              <a:solidFill>
                <a:srgbClr val="353535">
                  <a:lumMod val="40000"/>
                  <a:lumOff val="60000"/>
                  <a:alpha val="51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5" name="Rectangle 14">
            <a:extLst>
              <a:ext uri="{FF2B5EF4-FFF2-40B4-BE49-F238E27FC236}">
                <a16:creationId xmlns:a16="http://schemas.microsoft.com/office/drawing/2014/main" id="{87021156-F404-1147-A073-4723B14142C9}"/>
              </a:ext>
            </a:extLst>
          </p:cNvPr>
          <p:cNvSpPr/>
          <p:nvPr/>
        </p:nvSpPr>
        <p:spPr>
          <a:xfrm>
            <a:off x="-1" y="5957208"/>
            <a:ext cx="12436475" cy="561372"/>
          </a:xfrm>
          <a:prstGeom prst="rect">
            <a:avLst/>
          </a:prstGeom>
          <a:solidFill>
            <a:srgbClr val="E81123"/>
          </a:solidFill>
        </p:spPr>
        <p:txBody>
          <a:bodyPr wrap="square" tIns="91440" bIns="91440">
            <a:spAutoFit/>
          </a:bodyPr>
          <a:lstStyle/>
          <a:p>
            <a:pPr marL="685669" lvl="4"/>
            <a:r>
              <a:rPr lang="en-US" sz="2448" dirty="0"/>
              <a:t>Not a ”Learning Dumping Ground” – Must follow Learn content model  </a:t>
            </a:r>
          </a:p>
        </p:txBody>
      </p:sp>
    </p:spTree>
    <p:extLst>
      <p:ext uri="{BB962C8B-B14F-4D97-AF65-F5344CB8AC3E}">
        <p14:creationId xmlns:p14="http://schemas.microsoft.com/office/powerpoint/2010/main" val="258400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E623-9759-0A42-9329-A2BA83450271}"/>
              </a:ext>
            </a:extLst>
          </p:cNvPr>
          <p:cNvSpPr>
            <a:spLocks noGrp="1"/>
          </p:cNvSpPr>
          <p:nvPr>
            <p:ph type="title"/>
          </p:nvPr>
        </p:nvSpPr>
        <p:spPr>
          <a:xfrm>
            <a:off x="590250" y="292549"/>
            <a:ext cx="4367830" cy="758825"/>
          </a:xfrm>
        </p:spPr>
        <p:txBody>
          <a:bodyPr/>
          <a:lstStyle/>
          <a:p>
            <a:r>
              <a:rPr lang="en-US" dirty="0"/>
              <a:t>Learn Content Model</a:t>
            </a:r>
          </a:p>
        </p:txBody>
      </p:sp>
      <p:pic>
        <p:nvPicPr>
          <p:cNvPr id="5" name="Picture 4">
            <a:extLst>
              <a:ext uri="{FF2B5EF4-FFF2-40B4-BE49-F238E27FC236}">
                <a16:creationId xmlns:a16="http://schemas.microsoft.com/office/drawing/2014/main" id="{CDF09E33-5DC6-2F49-B311-CA5815D92707}"/>
              </a:ext>
            </a:extLst>
          </p:cNvPr>
          <p:cNvPicPr>
            <a:picLocks noChangeAspect="1"/>
          </p:cNvPicPr>
          <p:nvPr/>
        </p:nvPicPr>
        <p:blipFill>
          <a:blip r:embed="rId2"/>
          <a:stretch>
            <a:fillRect/>
          </a:stretch>
        </p:blipFill>
        <p:spPr>
          <a:xfrm>
            <a:off x="473607" y="1202347"/>
            <a:ext cx="3941514" cy="4983980"/>
          </a:xfrm>
          <a:prstGeom prst="rect">
            <a:avLst/>
          </a:prstGeom>
        </p:spPr>
      </p:pic>
      <p:pic>
        <p:nvPicPr>
          <p:cNvPr id="6" name="Picture 5">
            <a:extLst>
              <a:ext uri="{FF2B5EF4-FFF2-40B4-BE49-F238E27FC236}">
                <a16:creationId xmlns:a16="http://schemas.microsoft.com/office/drawing/2014/main" id="{C906EAA2-BEA4-164A-B80A-EB825E0CD4FF}"/>
              </a:ext>
            </a:extLst>
          </p:cNvPr>
          <p:cNvPicPr>
            <a:picLocks noChangeAspect="1"/>
          </p:cNvPicPr>
          <p:nvPr/>
        </p:nvPicPr>
        <p:blipFill>
          <a:blip r:embed="rId3"/>
          <a:stretch>
            <a:fillRect/>
          </a:stretch>
        </p:blipFill>
        <p:spPr>
          <a:xfrm>
            <a:off x="5135742" y="394149"/>
            <a:ext cx="3179154" cy="6600376"/>
          </a:xfrm>
          <a:prstGeom prst="rect">
            <a:avLst/>
          </a:prstGeom>
        </p:spPr>
      </p:pic>
      <p:pic>
        <p:nvPicPr>
          <p:cNvPr id="7" name="Picture 6">
            <a:extLst>
              <a:ext uri="{FF2B5EF4-FFF2-40B4-BE49-F238E27FC236}">
                <a16:creationId xmlns:a16="http://schemas.microsoft.com/office/drawing/2014/main" id="{8753BE89-A7C8-B341-ACC1-06BC848F5E7A}"/>
              </a:ext>
            </a:extLst>
          </p:cNvPr>
          <p:cNvPicPr>
            <a:picLocks noChangeAspect="1"/>
          </p:cNvPicPr>
          <p:nvPr/>
        </p:nvPicPr>
        <p:blipFill>
          <a:blip r:embed="rId4"/>
          <a:stretch>
            <a:fillRect/>
          </a:stretch>
        </p:blipFill>
        <p:spPr>
          <a:xfrm>
            <a:off x="9257321" y="2050281"/>
            <a:ext cx="3179154" cy="3937632"/>
          </a:xfrm>
          <a:prstGeom prst="rect">
            <a:avLst/>
          </a:prstGeom>
        </p:spPr>
      </p:pic>
      <p:pic>
        <p:nvPicPr>
          <p:cNvPr id="8" name="Picture 7">
            <a:extLst>
              <a:ext uri="{FF2B5EF4-FFF2-40B4-BE49-F238E27FC236}">
                <a16:creationId xmlns:a16="http://schemas.microsoft.com/office/drawing/2014/main" id="{156D02AF-9DE2-C145-8D10-D2E03746CA1E}"/>
              </a:ext>
            </a:extLst>
          </p:cNvPr>
          <p:cNvPicPr>
            <a:picLocks noChangeAspect="1"/>
          </p:cNvPicPr>
          <p:nvPr/>
        </p:nvPicPr>
        <p:blipFill rotWithShape="1">
          <a:blip r:embed="rId5"/>
          <a:srcRect t="4137" r="9541"/>
          <a:stretch/>
        </p:blipFill>
        <p:spPr>
          <a:xfrm>
            <a:off x="10696550" y="0"/>
            <a:ext cx="1739925" cy="1936824"/>
          </a:xfrm>
          <a:prstGeom prst="rect">
            <a:avLst/>
          </a:prstGeom>
        </p:spPr>
      </p:pic>
      <p:cxnSp>
        <p:nvCxnSpPr>
          <p:cNvPr id="10" name="Curved Connector 9">
            <a:extLst>
              <a:ext uri="{FF2B5EF4-FFF2-40B4-BE49-F238E27FC236}">
                <a16:creationId xmlns:a16="http://schemas.microsoft.com/office/drawing/2014/main" id="{AB1371C7-BE86-9548-9D16-BFD37434443F}"/>
              </a:ext>
            </a:extLst>
          </p:cNvPr>
          <p:cNvCxnSpPr>
            <a:cxnSpLocks/>
          </p:cNvCxnSpPr>
          <p:nvPr/>
        </p:nvCxnSpPr>
        <p:spPr>
          <a:xfrm flipV="1">
            <a:off x="7078930" y="4019097"/>
            <a:ext cx="2339390" cy="1968816"/>
          </a:xfrm>
          <a:prstGeom prst="curvedConnector3">
            <a:avLst>
              <a:gd name="adj1" fmla="val 50000"/>
            </a:avLst>
          </a:prstGeom>
          <a:ln w="38100">
            <a:solidFill>
              <a:srgbClr val="A9D8FF"/>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D4106C3B-70BD-2A43-85E6-D7C106B12302}"/>
              </a:ext>
            </a:extLst>
          </p:cNvPr>
          <p:cNvCxnSpPr>
            <a:cxnSpLocks/>
          </p:cNvCxnSpPr>
          <p:nvPr/>
        </p:nvCxnSpPr>
        <p:spPr>
          <a:xfrm flipV="1">
            <a:off x="2462652" y="3694337"/>
            <a:ext cx="2894894" cy="1566115"/>
          </a:xfrm>
          <a:prstGeom prst="curvedConnector3">
            <a:avLst>
              <a:gd name="adj1" fmla="val 50000"/>
            </a:avLst>
          </a:prstGeom>
          <a:ln w="38100">
            <a:solidFill>
              <a:srgbClr val="A9D8FF"/>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0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416764EB-CD4F-714E-8DC2-734ED8EB1B8A}"/>
              </a:ext>
            </a:extLst>
          </p:cNvPr>
          <p:cNvGrpSpPr/>
          <p:nvPr/>
        </p:nvGrpSpPr>
        <p:grpSpPr>
          <a:xfrm>
            <a:off x="228523" y="250593"/>
            <a:ext cx="12371662" cy="6986528"/>
            <a:chOff x="209862" y="7997"/>
            <a:chExt cx="12371662" cy="6986528"/>
          </a:xfrm>
        </p:grpSpPr>
        <p:sp>
          <p:nvSpPr>
            <p:cNvPr id="11" name="Rectangle 10">
              <a:extLst>
                <a:ext uri="{FF2B5EF4-FFF2-40B4-BE49-F238E27FC236}">
                  <a16:creationId xmlns:a16="http://schemas.microsoft.com/office/drawing/2014/main" id="{486F9154-C50B-7E4E-B432-C862860455FA}"/>
                </a:ext>
              </a:extLst>
            </p:cNvPr>
            <p:cNvSpPr/>
            <p:nvPr/>
          </p:nvSpPr>
          <p:spPr>
            <a:xfrm>
              <a:off x="5991537" y="7997"/>
              <a:ext cx="6589987" cy="6986528"/>
            </a:xfrm>
            <a:prstGeom prst="rect">
              <a:avLst/>
            </a:prstGeom>
          </p:spPr>
          <p:txBody>
            <a:bodyPr wrap="square">
              <a:spAutoFit/>
            </a:bodyPr>
            <a:lstStyle/>
            <a:p>
              <a:r>
                <a:rPr lang="en-US" sz="1400" dirty="0">
                  <a:solidFill>
                    <a:srgbClr val="6A9955"/>
                  </a:solidFill>
                  <a:latin typeface=" Cascadia Code" panose="020B0509020204030204" pitchFamily="49" charset="0"/>
                </a:rPr>
                <a:t>### YamlMime:Module</a:t>
              </a:r>
              <a:endParaRPr lang="en-US" sz="1400" dirty="0">
                <a:solidFill>
                  <a:srgbClr val="D4D4D4"/>
                </a:solidFill>
                <a:latin typeface=" Cascadia Code" panose="020B0509020204030204" pitchFamily="49" charset="0"/>
              </a:endParaRPr>
            </a:p>
            <a:p>
              <a:r>
                <a:rPr lang="en-US" sz="1400" dirty="0">
                  <a:solidFill>
                    <a:srgbClr val="569CD6"/>
                  </a:solidFill>
                  <a:latin typeface=" Cascadia Code" panose="020B0509020204030204" pitchFamily="49" charset="0"/>
                </a:rPr>
                <a:t>uid</a:t>
              </a:r>
              <a:r>
                <a:rPr lang="en-US" sz="1400" dirty="0">
                  <a:solidFill>
                    <a:srgbClr val="D4D4D4"/>
                  </a:solidFill>
                  <a:latin typeface=" Cascadia Code" panose="020B0509020204030204" pitchFamily="49" charset="0"/>
                </a:rPr>
                <a:t>: </a:t>
              </a:r>
              <a:r>
                <a:rPr lang="en-US" sz="1400" dirty="0">
                  <a:solidFill>
                    <a:srgbClr val="CE9178"/>
                  </a:solidFill>
                  <a:latin typeface=" Cascadia Code" panose="020B0509020204030204" pitchFamily="49" charset="0"/>
                </a:rPr>
                <a:t>learn.intro-to-containers</a:t>
              </a:r>
              <a:endParaRPr lang="en-US" sz="1400" dirty="0">
                <a:solidFill>
                  <a:srgbClr val="D4D4D4"/>
                </a:solidFill>
                <a:latin typeface=" Cascadia Code" panose="020B0509020204030204" pitchFamily="49" charset="0"/>
              </a:endParaRPr>
            </a:p>
            <a:p>
              <a:r>
                <a:rPr lang="en-US" sz="1400" dirty="0">
                  <a:solidFill>
                    <a:srgbClr val="569CD6"/>
                  </a:solidFill>
                  <a:latin typeface=" Cascadia Code" panose="020B0509020204030204" pitchFamily="49" charset="0"/>
                </a:rPr>
                <a:t>metadata</a:t>
              </a:r>
              <a:r>
                <a:rPr lang="en-US" sz="1400" dirty="0">
                  <a:solidFill>
                    <a:srgbClr val="D4D4D4"/>
                  </a:solidFill>
                  <a:latin typeface=" Cascadia Code" panose="020B0509020204030204" pitchFamily="49" charset="0"/>
                </a:rPr>
                <a:t>:</a:t>
              </a:r>
            </a:p>
            <a:p>
              <a:r>
                <a:rPr lang="en-US" sz="1400" dirty="0">
                  <a:solidFill>
                    <a:srgbClr val="D4D4D4"/>
                  </a:solidFill>
                  <a:latin typeface=" Cascadia Code" panose="020B0509020204030204" pitchFamily="49" charset="0"/>
                </a:rPr>
                <a:t>  </a:t>
              </a:r>
              <a:r>
                <a:rPr lang="en-US" sz="1400" dirty="0">
                  <a:solidFill>
                    <a:srgbClr val="569CD6"/>
                  </a:solidFill>
                  <a:latin typeface=" Cascadia Code" panose="020B0509020204030204" pitchFamily="49" charset="0"/>
                </a:rPr>
                <a:t>title</a:t>
              </a:r>
              <a:r>
                <a:rPr lang="en-US" sz="1400" dirty="0">
                  <a:solidFill>
                    <a:srgbClr val="D4D4D4"/>
                  </a:solidFill>
                  <a:latin typeface=" Cascadia Code" panose="020B0509020204030204" pitchFamily="49" charset="0"/>
                </a:rPr>
                <a:t>: </a:t>
              </a:r>
              <a:r>
                <a:rPr lang="en-US" sz="1400" dirty="0">
                  <a:solidFill>
                    <a:srgbClr val="CE9178"/>
                  </a:solidFill>
                  <a:latin typeface=" Cascadia Code" panose="020B0509020204030204" pitchFamily="49" charset="0"/>
                </a:rPr>
                <a:t>Build a containerized web application with Docker</a:t>
              </a:r>
              <a:endParaRPr lang="en-US" sz="1400" dirty="0">
                <a:solidFill>
                  <a:srgbClr val="D4D4D4"/>
                </a:solidFill>
                <a:latin typeface=" Cascadia Code" panose="020B0509020204030204" pitchFamily="49" charset="0"/>
              </a:endParaRPr>
            </a:p>
            <a:p>
              <a:r>
                <a:rPr lang="en-US" sz="1400" dirty="0">
                  <a:solidFill>
                    <a:srgbClr val="D4D4D4"/>
                  </a:solidFill>
                  <a:latin typeface=" Cascadia Code" panose="020B0509020204030204" pitchFamily="49" charset="0"/>
                </a:rPr>
                <a:t>  </a:t>
              </a:r>
              <a:r>
                <a:rPr lang="en-US" sz="1400" dirty="0">
                  <a:solidFill>
                    <a:srgbClr val="569CD6"/>
                  </a:solidFill>
                  <a:latin typeface=" Cascadia Code" panose="020B0509020204030204" pitchFamily="49" charset="0"/>
                </a:rPr>
                <a:t>description</a:t>
              </a:r>
              <a:r>
                <a:rPr lang="en-US" sz="1400" dirty="0">
                  <a:solidFill>
                    <a:srgbClr val="D4D4D4"/>
                  </a:solidFill>
                  <a:latin typeface=" Cascadia Code" panose="020B0509020204030204" pitchFamily="49" charset="0"/>
                </a:rPr>
                <a:t>: </a:t>
              </a:r>
              <a:r>
                <a:rPr lang="en-US" sz="1400" dirty="0">
                  <a:solidFill>
                    <a:srgbClr val="CE9178"/>
                  </a:solidFill>
                  <a:latin typeface=" Cascadia Code" panose="020B0509020204030204" pitchFamily="49" charset="0"/>
                </a:rPr>
                <a:t>In this module, you'll learn how to use Docker to </a:t>
              </a:r>
              <a:br>
                <a:rPr lang="en-US" sz="1400" dirty="0">
                  <a:solidFill>
                    <a:srgbClr val="CE9178"/>
                  </a:solidFill>
                  <a:latin typeface=" Cascadia Code" panose="020B0509020204030204" pitchFamily="49" charset="0"/>
                </a:rPr>
              </a:br>
              <a:r>
                <a:rPr lang="en-US" sz="1400" dirty="0">
                  <a:solidFill>
                    <a:srgbClr val="CE9178"/>
                  </a:solidFill>
                  <a:latin typeface=" Cascadia Code" panose="020B0509020204030204" pitchFamily="49" charset="0"/>
                </a:rPr>
                <a:t>quickly deploy a web application. </a:t>
              </a:r>
            </a:p>
            <a:p>
              <a:r>
                <a:rPr lang="en-US" sz="1400" dirty="0">
                  <a:solidFill>
                    <a:srgbClr val="CE9178"/>
                  </a:solidFill>
                  <a:latin typeface=" Cascadia Code" panose="020B0509020204030204" pitchFamily="49" charset="0"/>
                </a:rPr>
                <a:t> </a:t>
              </a:r>
              <a:r>
                <a:rPr lang="en-US" sz="1400" dirty="0">
                  <a:solidFill>
                    <a:srgbClr val="569CD6"/>
                  </a:solidFill>
                  <a:latin typeface=" Cascadia Code" panose="020B0509020204030204" pitchFamily="49" charset="0"/>
                </a:rPr>
                <a:t>ms.date</a:t>
              </a:r>
              <a:r>
                <a:rPr lang="en-US" sz="1400" dirty="0">
                  <a:solidFill>
                    <a:srgbClr val="D4D4D4"/>
                  </a:solidFill>
                  <a:latin typeface=" Cascadia Code" panose="020B0509020204030204" pitchFamily="49" charset="0"/>
                </a:rPr>
                <a:t>: </a:t>
              </a:r>
              <a:r>
                <a:rPr lang="en-US" sz="1400" dirty="0">
                  <a:solidFill>
                    <a:srgbClr val="CE9178"/>
                  </a:solidFill>
                  <a:latin typeface=" Cascadia Code" panose="020B0509020204030204" pitchFamily="49" charset="0"/>
                </a:rPr>
                <a:t>04/05/2019</a:t>
              </a:r>
              <a:endParaRPr lang="en-US" sz="1400" dirty="0">
                <a:solidFill>
                  <a:srgbClr val="D4D4D4"/>
                </a:solidFill>
                <a:latin typeface=" Cascadia Code" panose="020B0509020204030204" pitchFamily="49" charset="0"/>
              </a:endParaRPr>
            </a:p>
            <a:p>
              <a:r>
                <a:rPr lang="en-US" sz="1400" dirty="0">
                  <a:solidFill>
                    <a:srgbClr val="569CD6"/>
                  </a:solidFill>
                  <a:latin typeface=" Cascadia Code" panose="020B0509020204030204" pitchFamily="49" charset="0"/>
                </a:rPr>
                <a:t>title</a:t>
              </a:r>
              <a:r>
                <a:rPr lang="en-US" sz="1400" dirty="0">
                  <a:solidFill>
                    <a:srgbClr val="D4D4D4"/>
                  </a:solidFill>
                  <a:latin typeface=" Cascadia Code" panose="020B0509020204030204" pitchFamily="49" charset="0"/>
                </a:rPr>
                <a:t>: </a:t>
              </a:r>
              <a:r>
                <a:rPr lang="en-US" sz="1400" dirty="0">
                  <a:solidFill>
                    <a:srgbClr val="CE9178"/>
                  </a:solidFill>
                  <a:latin typeface=" Cascadia Code" panose="020B0509020204030204" pitchFamily="49" charset="0"/>
                </a:rPr>
                <a:t>Build a containerized web application with Docker</a:t>
              </a:r>
              <a:endParaRPr lang="en-US" sz="1400" dirty="0">
                <a:solidFill>
                  <a:srgbClr val="D4D4D4"/>
                </a:solidFill>
                <a:latin typeface=" Cascadia Code" panose="020B0509020204030204" pitchFamily="49" charset="0"/>
              </a:endParaRPr>
            </a:p>
            <a:p>
              <a:r>
                <a:rPr lang="en-US" sz="1400" dirty="0">
                  <a:solidFill>
                    <a:srgbClr val="569CD6"/>
                  </a:solidFill>
                  <a:latin typeface=" Cascadia Code" panose="020B0509020204030204" pitchFamily="49" charset="0"/>
                </a:rPr>
                <a:t>summary</a:t>
              </a:r>
              <a:r>
                <a:rPr lang="en-US" sz="1400" dirty="0">
                  <a:solidFill>
                    <a:srgbClr val="D4D4D4"/>
                  </a:solidFill>
                  <a:latin typeface=" Cascadia Code" panose="020B0509020204030204" pitchFamily="49" charset="0"/>
                </a:rPr>
                <a:t>: </a:t>
              </a:r>
              <a:r>
                <a:rPr lang="en-US" sz="1400" dirty="0">
                  <a:solidFill>
                    <a:srgbClr val="CE9178"/>
                  </a:solidFill>
                  <a:latin typeface=" Cascadia Code" panose="020B0509020204030204" pitchFamily="49" charset="0"/>
                </a:rPr>
                <a:t>Package a web app so that it can be deployed as a Docker </a:t>
              </a:r>
            </a:p>
            <a:p>
              <a:r>
                <a:rPr lang="en-US" sz="1400" dirty="0">
                  <a:solidFill>
                    <a:srgbClr val="CE9178"/>
                  </a:solidFill>
                  <a:latin typeface=" Cascadia Code" panose="020B0509020204030204" pitchFamily="49" charset="0"/>
                </a:rPr>
                <a:t>image and run from an Azure Container Instance.</a:t>
              </a:r>
              <a:endParaRPr lang="en-US" sz="1400" dirty="0">
                <a:solidFill>
                  <a:srgbClr val="D4D4D4"/>
                </a:solidFill>
                <a:latin typeface=" Cascadia Code" panose="020B0509020204030204" pitchFamily="49" charset="0"/>
              </a:endParaRPr>
            </a:p>
            <a:p>
              <a:r>
                <a:rPr lang="en-US" sz="1400" dirty="0">
                  <a:solidFill>
                    <a:srgbClr val="569CD6"/>
                  </a:solidFill>
                  <a:latin typeface=" Cascadia Code" panose="020B0509020204030204" pitchFamily="49" charset="0"/>
                </a:rPr>
                <a:t>abstract</a:t>
              </a:r>
              <a:r>
                <a:rPr lang="en-US" sz="1400" dirty="0">
                  <a:solidFill>
                    <a:srgbClr val="D4D4D4"/>
                  </a:solidFill>
                  <a:latin typeface=" Cascadia Code" panose="020B0509020204030204" pitchFamily="49" charset="0"/>
                </a:rPr>
                <a:t>: </a:t>
              </a:r>
              <a:r>
                <a:rPr lang="en-US" sz="1400" dirty="0">
                  <a:solidFill>
                    <a:srgbClr val="569CD6"/>
                  </a:solidFill>
                  <a:latin typeface=" Cascadia Code" panose="020B0509020204030204" pitchFamily="49" charset="0"/>
                </a:rPr>
                <a:t>|</a:t>
              </a:r>
              <a:endParaRPr lang="en-US" sz="1400" dirty="0">
                <a:solidFill>
                  <a:srgbClr val="D4D4D4"/>
                </a:solidFill>
                <a:latin typeface=" Cascadia Code" panose="020B0509020204030204" pitchFamily="49" charset="0"/>
              </a:endParaRPr>
            </a:p>
            <a:p>
              <a:r>
                <a:rPr lang="en-US" sz="1400" dirty="0">
                  <a:solidFill>
                    <a:srgbClr val="D4D4D4"/>
                  </a:solidFill>
                  <a:latin typeface=" Cascadia Code" panose="020B0509020204030204" pitchFamily="49" charset="0"/>
                </a:rPr>
                <a:t>  </a:t>
              </a:r>
              <a:r>
                <a:rPr lang="en-US" sz="1400" dirty="0">
                  <a:solidFill>
                    <a:srgbClr val="CE9178"/>
                  </a:solidFill>
                  <a:latin typeface=" Cascadia Code" panose="020B0509020204030204" pitchFamily="49" charset="0"/>
                </a:rPr>
                <a:t>In this module, you will:</a:t>
              </a:r>
            </a:p>
            <a:p>
              <a:r>
                <a:rPr lang="en-US" sz="1400" dirty="0">
                  <a:solidFill>
                    <a:srgbClr val="D4D4D4"/>
                  </a:solidFill>
                  <a:latin typeface=" Cascadia Code" panose="020B0509020204030204" pitchFamily="49" charset="0"/>
                </a:rPr>
                <a:t>  - </a:t>
              </a:r>
              <a:r>
                <a:rPr lang="en-US" sz="1400" dirty="0">
                  <a:solidFill>
                    <a:srgbClr val="CE9178"/>
                  </a:solidFill>
                  <a:latin typeface=" Cascadia Code" panose="020B0509020204030204" pitchFamily="49" charset="0"/>
                </a:rPr>
                <a:t>Create a Dockerfile for a new container image based on a starter </a:t>
              </a:r>
            </a:p>
            <a:p>
              <a:r>
                <a:rPr lang="en-US" sz="1400" dirty="0">
                  <a:solidFill>
                    <a:srgbClr val="CE9178"/>
                  </a:solidFill>
                  <a:latin typeface=" Cascadia Code" panose="020B0509020204030204" pitchFamily="49" charset="0"/>
                </a:rPr>
                <a:t>image from Docker Hub</a:t>
              </a:r>
              <a:endParaRPr lang="en-US" sz="1400" dirty="0">
                <a:solidFill>
                  <a:srgbClr val="D4D4D4"/>
                </a:solidFill>
                <a:latin typeface=" Cascadia Code" panose="020B0509020204030204" pitchFamily="49" charset="0"/>
              </a:endParaRPr>
            </a:p>
            <a:p>
              <a:r>
                <a:rPr lang="en-US" sz="1400" dirty="0">
                  <a:solidFill>
                    <a:srgbClr val="569CD6"/>
                  </a:solidFill>
                  <a:latin typeface=" Cascadia Code" panose="020B0509020204030204" pitchFamily="49" charset="0"/>
                </a:rPr>
                <a:t>prerequisites</a:t>
              </a:r>
              <a:r>
                <a:rPr lang="en-US" sz="1400" dirty="0">
                  <a:solidFill>
                    <a:srgbClr val="D4D4D4"/>
                  </a:solidFill>
                  <a:latin typeface=" Cascadia Code" panose="020B0509020204030204" pitchFamily="49" charset="0"/>
                </a:rPr>
                <a:t>: </a:t>
              </a:r>
              <a:r>
                <a:rPr lang="en-US" sz="1400" dirty="0">
                  <a:solidFill>
                    <a:srgbClr val="569CD6"/>
                  </a:solidFill>
                  <a:latin typeface=" Cascadia Code" panose="020B0509020204030204" pitchFamily="49" charset="0"/>
                </a:rPr>
                <a:t>|</a:t>
              </a:r>
              <a:endParaRPr lang="en-US" sz="1400" dirty="0">
                <a:solidFill>
                  <a:srgbClr val="D4D4D4"/>
                </a:solidFill>
                <a:latin typeface=" Cascadia Code" panose="020B0509020204030204" pitchFamily="49" charset="0"/>
              </a:endParaRPr>
            </a:p>
            <a:p>
              <a:r>
                <a:rPr lang="en-US" sz="1400" dirty="0">
                  <a:solidFill>
                    <a:srgbClr val="D4D4D4"/>
                  </a:solidFill>
                  <a:latin typeface=" Cascadia Code" panose="020B0509020204030204" pitchFamily="49" charset="0"/>
                </a:rPr>
                <a:t>  - </a:t>
              </a:r>
              <a:r>
                <a:rPr lang="en-US" sz="1400" dirty="0">
                  <a:solidFill>
                    <a:srgbClr val="CE9178"/>
                  </a:solidFill>
                  <a:latin typeface=" Cascadia Code" panose="020B0509020204030204" pitchFamily="49" charset="0"/>
                </a:rPr>
                <a:t>Familiarity with basic web application development concepts</a:t>
              </a:r>
              <a:endParaRPr lang="en-US" sz="1400" dirty="0">
                <a:solidFill>
                  <a:srgbClr val="D4D4D4"/>
                </a:solidFill>
                <a:latin typeface=" Cascadia Code" panose="020B0509020204030204" pitchFamily="49" charset="0"/>
              </a:endParaRPr>
            </a:p>
            <a:p>
              <a:r>
                <a:rPr lang="en-US" sz="1400" dirty="0">
                  <a:solidFill>
                    <a:srgbClr val="569CD6"/>
                  </a:solidFill>
                  <a:latin typeface=" Cascadia Code" panose="020B0509020204030204" pitchFamily="49" charset="0"/>
                </a:rPr>
                <a:t>iconUrl</a:t>
              </a:r>
              <a:r>
                <a:rPr lang="en-US" sz="1400" dirty="0">
                  <a:solidFill>
                    <a:srgbClr val="D4D4D4"/>
                  </a:solidFill>
                  <a:latin typeface=" Cascadia Code" panose="020B0509020204030204" pitchFamily="49" charset="0"/>
                </a:rPr>
                <a:t>: </a:t>
              </a:r>
              <a:r>
                <a:rPr lang="en-US" sz="1400" dirty="0">
                  <a:solidFill>
                    <a:srgbClr val="CE9178"/>
                  </a:solidFill>
                  <a:latin typeface=" Cascadia Code" panose="020B0509020204030204" pitchFamily="49" charset="0"/>
                </a:rPr>
                <a:t>/learn/achievements/intro-to-</a:t>
              </a:r>
              <a:r>
                <a:rPr lang="en-US" sz="1400" dirty="0" err="1">
                  <a:solidFill>
                    <a:srgbClr val="CE9178"/>
                  </a:solidFill>
                  <a:latin typeface=" Cascadia Code" panose="020B0509020204030204" pitchFamily="49" charset="0"/>
                </a:rPr>
                <a:t>containers.svg</a:t>
              </a:r>
              <a:endParaRPr lang="en-US" sz="1400" dirty="0">
                <a:solidFill>
                  <a:srgbClr val="D4D4D4"/>
                </a:solidFill>
                <a:latin typeface=" Cascadia Code" panose="020B0509020204030204" pitchFamily="49" charset="0"/>
              </a:endParaRPr>
            </a:p>
            <a:p>
              <a:r>
                <a:rPr lang="en-US" sz="1400" dirty="0">
                  <a:solidFill>
                    <a:srgbClr val="569CD6"/>
                  </a:solidFill>
                  <a:latin typeface=" Cascadia Code" panose="020B0509020204030204" pitchFamily="49" charset="0"/>
                </a:rPr>
                <a:t>levels</a:t>
              </a:r>
              <a:r>
                <a:rPr lang="en-US" sz="1400" dirty="0">
                  <a:solidFill>
                    <a:srgbClr val="D4D4D4"/>
                  </a:solidFill>
                  <a:latin typeface=" Cascadia Code" panose="020B0509020204030204" pitchFamily="49" charset="0"/>
                </a:rPr>
                <a:t>:</a:t>
              </a:r>
            </a:p>
            <a:p>
              <a:r>
                <a:rPr lang="en-US" sz="1400" dirty="0">
                  <a:solidFill>
                    <a:srgbClr val="D4D4D4"/>
                  </a:solidFill>
                  <a:latin typeface=" Cascadia Code" panose="020B0509020204030204" pitchFamily="49" charset="0"/>
                </a:rPr>
                <a:t>- </a:t>
              </a:r>
              <a:r>
                <a:rPr lang="en-US" sz="1400" dirty="0">
                  <a:solidFill>
                    <a:srgbClr val="CE9178"/>
                  </a:solidFill>
                  <a:latin typeface=" Cascadia Code" panose="020B0509020204030204" pitchFamily="49" charset="0"/>
                </a:rPr>
                <a:t>beginner</a:t>
              </a:r>
              <a:endParaRPr lang="en-US" sz="1400" dirty="0">
                <a:solidFill>
                  <a:srgbClr val="D4D4D4"/>
                </a:solidFill>
                <a:latin typeface=" Cascadia Code" panose="020B0509020204030204" pitchFamily="49" charset="0"/>
              </a:endParaRPr>
            </a:p>
            <a:p>
              <a:r>
                <a:rPr lang="en-US" sz="1400" dirty="0">
                  <a:solidFill>
                    <a:srgbClr val="569CD6"/>
                  </a:solidFill>
                  <a:latin typeface=" Cascadia Code" panose="020B0509020204030204" pitchFamily="49" charset="0"/>
                </a:rPr>
                <a:t>roles</a:t>
              </a:r>
              <a:r>
                <a:rPr lang="en-US" sz="1400" dirty="0">
                  <a:solidFill>
                    <a:srgbClr val="D4D4D4"/>
                  </a:solidFill>
                  <a:latin typeface=" Cascadia Code" panose="020B0509020204030204" pitchFamily="49" charset="0"/>
                </a:rPr>
                <a:t>:</a:t>
              </a:r>
            </a:p>
            <a:p>
              <a:r>
                <a:rPr lang="en-US" sz="1400" dirty="0">
                  <a:solidFill>
                    <a:srgbClr val="D4D4D4"/>
                  </a:solidFill>
                  <a:latin typeface=" Cascadia Code" panose="020B0509020204030204" pitchFamily="49" charset="0"/>
                </a:rPr>
                <a:t>- </a:t>
              </a:r>
              <a:r>
                <a:rPr lang="en-US" sz="1400" dirty="0">
                  <a:solidFill>
                    <a:srgbClr val="CE9178"/>
                  </a:solidFill>
                  <a:latin typeface=" Cascadia Code" panose="020B0509020204030204" pitchFamily="49" charset="0"/>
                </a:rPr>
                <a:t>developer</a:t>
              </a:r>
              <a:endParaRPr lang="en-US" sz="1400" dirty="0">
                <a:solidFill>
                  <a:srgbClr val="D4D4D4"/>
                </a:solidFill>
                <a:latin typeface=" Cascadia Code" panose="020B0509020204030204" pitchFamily="49" charset="0"/>
              </a:endParaRPr>
            </a:p>
            <a:p>
              <a:r>
                <a:rPr lang="en-US" sz="1400" dirty="0">
                  <a:solidFill>
                    <a:srgbClr val="569CD6"/>
                  </a:solidFill>
                  <a:latin typeface=" Cascadia Code" panose="020B0509020204030204" pitchFamily="49" charset="0"/>
                </a:rPr>
                <a:t>products</a:t>
              </a:r>
              <a:r>
                <a:rPr lang="en-US" sz="1400" dirty="0">
                  <a:solidFill>
                    <a:srgbClr val="D4D4D4"/>
                  </a:solidFill>
                  <a:latin typeface=" Cascadia Code" panose="020B0509020204030204" pitchFamily="49" charset="0"/>
                </a:rPr>
                <a:t>:</a:t>
              </a:r>
            </a:p>
            <a:p>
              <a:r>
                <a:rPr lang="en-US" sz="1400" dirty="0">
                  <a:solidFill>
                    <a:srgbClr val="D4D4D4"/>
                  </a:solidFill>
                  <a:latin typeface=" Cascadia Code" panose="020B0509020204030204" pitchFamily="49" charset="0"/>
                </a:rPr>
                <a:t>- </a:t>
              </a:r>
              <a:r>
                <a:rPr lang="en-US" sz="1400" dirty="0">
                  <a:solidFill>
                    <a:srgbClr val="CE9178"/>
                  </a:solidFill>
                  <a:latin typeface=" Cascadia Code" panose="020B0509020204030204" pitchFamily="49" charset="0"/>
                </a:rPr>
                <a:t>azure</a:t>
              </a:r>
              <a:endParaRPr lang="en-US" sz="1400" dirty="0">
                <a:solidFill>
                  <a:srgbClr val="D4D4D4"/>
                </a:solidFill>
                <a:latin typeface=" Cascadia Code" panose="020B0509020204030204" pitchFamily="49" charset="0"/>
              </a:endParaRPr>
            </a:p>
            <a:p>
              <a:r>
                <a:rPr lang="en-US" sz="1400" dirty="0">
                  <a:solidFill>
                    <a:srgbClr val="569CD6"/>
                  </a:solidFill>
                  <a:latin typeface=" Cascadia Code" panose="020B0509020204030204" pitchFamily="49" charset="0"/>
                </a:rPr>
                <a:t>units</a:t>
              </a:r>
              <a:r>
                <a:rPr lang="en-US" sz="1400" dirty="0">
                  <a:solidFill>
                    <a:srgbClr val="D4D4D4"/>
                  </a:solidFill>
                  <a:latin typeface=" Cascadia Code" panose="020B0509020204030204" pitchFamily="49" charset="0"/>
                </a:rPr>
                <a:t>:</a:t>
              </a:r>
            </a:p>
            <a:p>
              <a:r>
                <a:rPr lang="en-US" sz="1400" dirty="0">
                  <a:solidFill>
                    <a:srgbClr val="D4D4D4"/>
                  </a:solidFill>
                  <a:latin typeface=" Cascadia Code" panose="020B0509020204030204" pitchFamily="49" charset="0"/>
                </a:rPr>
                <a:t>- </a:t>
              </a:r>
              <a:r>
                <a:rPr lang="en-US" sz="1400" dirty="0">
                  <a:solidFill>
                    <a:srgbClr val="CE9178"/>
                  </a:solidFill>
                  <a:latin typeface=" Cascadia Code" panose="020B0509020204030204" pitchFamily="49" charset="0"/>
                </a:rPr>
                <a:t>learn.intro-to-containers.1-introduction</a:t>
              </a:r>
              <a:endParaRPr lang="en-US" sz="1400" dirty="0">
                <a:solidFill>
                  <a:srgbClr val="D4D4D4"/>
                </a:solidFill>
                <a:latin typeface=" Cascadia Code" panose="020B0509020204030204" pitchFamily="49" charset="0"/>
              </a:endParaRPr>
            </a:p>
            <a:p>
              <a:r>
                <a:rPr lang="en-US" sz="1400" dirty="0">
                  <a:solidFill>
                    <a:srgbClr val="D4D4D4"/>
                  </a:solidFill>
                  <a:latin typeface=" Cascadia Code" panose="020B0509020204030204" pitchFamily="49" charset="0"/>
                </a:rPr>
                <a:t>- </a:t>
              </a:r>
              <a:r>
                <a:rPr lang="en-US" sz="1400" dirty="0">
                  <a:solidFill>
                    <a:srgbClr val="CE9178"/>
                  </a:solidFill>
                  <a:latin typeface=" Cascadia Code" panose="020B0509020204030204" pitchFamily="49" charset="0"/>
                </a:rPr>
                <a:t>learn.intro-to-containers.2-deploy-docker-image-locally</a:t>
              </a:r>
              <a:endParaRPr lang="en-US" sz="1400" dirty="0">
                <a:solidFill>
                  <a:srgbClr val="D4D4D4"/>
                </a:solidFill>
                <a:latin typeface=" Cascadia Code" panose="020B0509020204030204" pitchFamily="49" charset="0"/>
              </a:endParaRPr>
            </a:p>
            <a:p>
              <a:r>
                <a:rPr lang="en-US" sz="1400" dirty="0">
                  <a:solidFill>
                    <a:srgbClr val="D4D4D4"/>
                  </a:solidFill>
                  <a:latin typeface=" Cascadia Code" panose="020B0509020204030204" pitchFamily="49" charset="0"/>
                </a:rPr>
                <a:t>- </a:t>
              </a:r>
              <a:r>
                <a:rPr lang="en-US" sz="1400" dirty="0">
                  <a:solidFill>
                    <a:srgbClr val="CE9178"/>
                  </a:solidFill>
                  <a:latin typeface=" Cascadia Code" panose="020B0509020204030204" pitchFamily="49" charset="0"/>
                </a:rPr>
                <a:t>learn.intro-to-containers.3-exercise-deploy-docker-image-locally</a:t>
              </a:r>
              <a:endParaRPr lang="en-US" sz="1400" dirty="0">
                <a:solidFill>
                  <a:srgbClr val="D4D4D4"/>
                </a:solidFill>
                <a:latin typeface=" Cascadia Code" panose="020B0509020204030204" pitchFamily="49" charset="0"/>
              </a:endParaRPr>
            </a:p>
            <a:p>
              <a:r>
                <a:rPr lang="en-US" sz="1400" dirty="0">
                  <a:solidFill>
                    <a:srgbClr val="D4D4D4"/>
                  </a:solidFill>
                  <a:latin typeface=" Cascadia Code" panose="020B0509020204030204" pitchFamily="49" charset="0"/>
                </a:rPr>
                <a:t>- </a:t>
              </a:r>
              <a:r>
                <a:rPr lang="en-US" sz="1400" dirty="0">
                  <a:solidFill>
                    <a:srgbClr val="CE9178"/>
                  </a:solidFill>
                  <a:latin typeface=" Cascadia Code" panose="020B0509020204030204" pitchFamily="49" charset="0"/>
                </a:rPr>
                <a:t>learn.intro-to-containers.4-create-custom-docker-image</a:t>
              </a:r>
              <a:endParaRPr lang="en-US" sz="1400" dirty="0">
                <a:solidFill>
                  <a:srgbClr val="D4D4D4"/>
                </a:solidFill>
                <a:latin typeface=" Cascadia Code" panose="020B0509020204030204" pitchFamily="49" charset="0"/>
              </a:endParaRPr>
            </a:p>
            <a:p>
              <a:r>
                <a:rPr lang="en-US" sz="1400" dirty="0">
                  <a:solidFill>
                    <a:srgbClr val="D4D4D4"/>
                  </a:solidFill>
                  <a:latin typeface=" Cascadia Code" panose="020B0509020204030204" pitchFamily="49" charset="0"/>
                </a:rPr>
                <a:t>- </a:t>
              </a:r>
              <a:r>
                <a:rPr lang="en-US" sz="1400" dirty="0">
                  <a:solidFill>
                    <a:srgbClr val="CE9178"/>
                  </a:solidFill>
                  <a:latin typeface=" Cascadia Code" panose="020B0509020204030204" pitchFamily="49" charset="0"/>
                </a:rPr>
                <a:t>learn.intro-to-containers.5-exercise-create-custom-docker-image</a:t>
              </a:r>
              <a:endParaRPr lang="en-US" sz="1400" dirty="0">
                <a:solidFill>
                  <a:srgbClr val="D4D4D4"/>
                </a:solidFill>
                <a:latin typeface=" Cascadia Code" panose="020B0509020204030204" pitchFamily="49" charset="0"/>
              </a:endParaRPr>
            </a:p>
          </p:txBody>
        </p:sp>
        <p:pic>
          <p:nvPicPr>
            <p:cNvPr id="3" name="Picture 2">
              <a:extLst>
                <a:ext uri="{FF2B5EF4-FFF2-40B4-BE49-F238E27FC236}">
                  <a16:creationId xmlns:a16="http://schemas.microsoft.com/office/drawing/2014/main" id="{B6CF6306-85A3-4740-AA0F-893ED49FBFE9}"/>
                </a:ext>
              </a:extLst>
            </p:cNvPr>
            <p:cNvPicPr>
              <a:picLocks noChangeAspect="1"/>
            </p:cNvPicPr>
            <p:nvPr/>
          </p:nvPicPr>
          <p:blipFill>
            <a:blip r:embed="rId2"/>
            <a:stretch>
              <a:fillRect/>
            </a:stretch>
          </p:blipFill>
          <p:spPr>
            <a:xfrm>
              <a:off x="209862" y="641417"/>
              <a:ext cx="5638814" cy="5711690"/>
            </a:xfrm>
            <a:prstGeom prst="rect">
              <a:avLst/>
            </a:prstGeom>
          </p:spPr>
        </p:pic>
        <p:cxnSp>
          <p:nvCxnSpPr>
            <p:cNvPr id="33" name="Curved Connector 32">
              <a:extLst>
                <a:ext uri="{FF2B5EF4-FFF2-40B4-BE49-F238E27FC236}">
                  <a16:creationId xmlns:a16="http://schemas.microsoft.com/office/drawing/2014/main" id="{F6197C2F-CCD5-0345-968B-11F8BEE03B25}"/>
                </a:ext>
              </a:extLst>
            </p:cNvPr>
            <p:cNvCxnSpPr>
              <a:cxnSpLocks/>
            </p:cNvCxnSpPr>
            <p:nvPr/>
          </p:nvCxnSpPr>
          <p:spPr>
            <a:xfrm rot="10800000" flipV="1">
              <a:off x="4534681" y="789919"/>
              <a:ext cx="1456857" cy="329754"/>
            </a:xfrm>
            <a:prstGeom prst="curvedConnector3">
              <a:avLst>
                <a:gd name="adj1" fmla="val 30786"/>
              </a:avLst>
            </a:prstGeom>
            <a:ln w="28575">
              <a:solidFill>
                <a:srgbClr val="00BCF3"/>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DD7D8BC4-C71B-7845-8543-6B359D9B94DD}"/>
                </a:ext>
              </a:extLst>
            </p:cNvPr>
            <p:cNvCxnSpPr>
              <a:cxnSpLocks/>
            </p:cNvCxnSpPr>
            <p:nvPr/>
          </p:nvCxnSpPr>
          <p:spPr>
            <a:xfrm rot="10800000" flipV="1">
              <a:off x="5432444" y="1901593"/>
              <a:ext cx="559093" cy="185127"/>
            </a:xfrm>
            <a:prstGeom prst="curvedConnector3">
              <a:avLst/>
            </a:prstGeom>
            <a:ln w="28575">
              <a:solidFill>
                <a:srgbClr val="00BCF3"/>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0559579F-5921-4A40-B325-637058993EA8}"/>
                </a:ext>
              </a:extLst>
            </p:cNvPr>
            <p:cNvCxnSpPr>
              <a:cxnSpLocks/>
            </p:cNvCxnSpPr>
            <p:nvPr/>
          </p:nvCxnSpPr>
          <p:spPr>
            <a:xfrm rot="10800000" flipV="1">
              <a:off x="5120250" y="2615492"/>
              <a:ext cx="871286" cy="90386"/>
            </a:xfrm>
            <a:prstGeom prst="curvedConnector3">
              <a:avLst>
                <a:gd name="adj1" fmla="val 50000"/>
              </a:avLst>
            </a:prstGeom>
            <a:ln w="28575">
              <a:solidFill>
                <a:srgbClr val="00BCF3"/>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BACA19BB-134C-924D-8BF9-5FA8E85E599C}"/>
                </a:ext>
              </a:extLst>
            </p:cNvPr>
            <p:cNvCxnSpPr>
              <a:cxnSpLocks/>
            </p:cNvCxnSpPr>
            <p:nvPr/>
          </p:nvCxnSpPr>
          <p:spPr>
            <a:xfrm rot="10800000" flipV="1">
              <a:off x="4534682" y="3395269"/>
              <a:ext cx="1458139" cy="422512"/>
            </a:xfrm>
            <a:prstGeom prst="curvedConnector3">
              <a:avLst>
                <a:gd name="adj1" fmla="val 50000"/>
              </a:avLst>
            </a:prstGeom>
            <a:ln w="28575">
              <a:solidFill>
                <a:srgbClr val="00BCF3"/>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F9E8B8ED-DF44-B246-8548-2A715558EBDA}"/>
                </a:ext>
              </a:extLst>
            </p:cNvPr>
            <p:cNvCxnSpPr>
              <a:cxnSpLocks/>
            </p:cNvCxnSpPr>
            <p:nvPr/>
          </p:nvCxnSpPr>
          <p:spPr>
            <a:xfrm rot="10800000" flipV="1">
              <a:off x="4534681" y="5117304"/>
              <a:ext cx="1424404" cy="250138"/>
            </a:xfrm>
            <a:prstGeom prst="curvedConnector3">
              <a:avLst>
                <a:gd name="adj1" fmla="val 50000"/>
              </a:avLst>
            </a:prstGeom>
            <a:ln w="28575">
              <a:solidFill>
                <a:srgbClr val="00BCF3"/>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1FFBA7D2-46AB-9D4A-B06B-FC57B75C6BCC}"/>
                </a:ext>
              </a:extLst>
            </p:cNvPr>
            <p:cNvCxnSpPr>
              <a:cxnSpLocks/>
            </p:cNvCxnSpPr>
            <p:nvPr/>
          </p:nvCxnSpPr>
          <p:spPr>
            <a:xfrm rot="10800000">
              <a:off x="2481943" y="1845609"/>
              <a:ext cx="3477144" cy="1916192"/>
            </a:xfrm>
            <a:prstGeom prst="curvedConnector3">
              <a:avLst>
                <a:gd name="adj1" fmla="val 50000"/>
              </a:avLst>
            </a:prstGeom>
            <a:ln w="28575">
              <a:solidFill>
                <a:srgbClr val="00BCF3"/>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58" name="Title 1">
            <a:extLst>
              <a:ext uri="{FF2B5EF4-FFF2-40B4-BE49-F238E27FC236}">
                <a16:creationId xmlns:a16="http://schemas.microsoft.com/office/drawing/2014/main" id="{3B7838FC-53B9-E742-A095-9785C6EDE20F}"/>
              </a:ext>
            </a:extLst>
          </p:cNvPr>
          <p:cNvSpPr>
            <a:spLocks noGrp="1"/>
          </p:cNvSpPr>
          <p:nvPr>
            <p:ph type="title"/>
          </p:nvPr>
        </p:nvSpPr>
        <p:spPr>
          <a:xfrm>
            <a:off x="228522" y="102094"/>
            <a:ext cx="5638813" cy="758825"/>
          </a:xfrm>
        </p:spPr>
        <p:txBody>
          <a:bodyPr/>
          <a:lstStyle/>
          <a:p>
            <a:r>
              <a:rPr lang="en-US" dirty="0">
                <a:solidFill>
                  <a:schemeClr val="bg1"/>
                </a:solidFill>
              </a:rPr>
              <a:t>Learn: YAML Data Model</a:t>
            </a:r>
          </a:p>
        </p:txBody>
      </p:sp>
      <p:sp>
        <p:nvSpPr>
          <p:cNvPr id="59" name="TextBox 58">
            <a:extLst>
              <a:ext uri="{FF2B5EF4-FFF2-40B4-BE49-F238E27FC236}">
                <a16:creationId xmlns:a16="http://schemas.microsoft.com/office/drawing/2014/main" id="{748ABD39-40D2-4F49-A32B-5C495EB842D5}"/>
              </a:ext>
            </a:extLst>
          </p:cNvPr>
          <p:cNvSpPr txBox="1"/>
          <p:nvPr/>
        </p:nvSpPr>
        <p:spPr>
          <a:xfrm>
            <a:off x="1967696" y="-104172"/>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89414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A612A3-D5D9-854F-88A3-5B3C695219D6}"/>
              </a:ext>
            </a:extLst>
          </p:cNvPr>
          <p:cNvPicPr>
            <a:picLocks noChangeAspect="1"/>
          </p:cNvPicPr>
          <p:nvPr/>
        </p:nvPicPr>
        <p:blipFill>
          <a:blip r:embed="rId3"/>
          <a:stretch>
            <a:fillRect/>
          </a:stretch>
        </p:blipFill>
        <p:spPr>
          <a:xfrm>
            <a:off x="1651549" y="1309762"/>
            <a:ext cx="10784926" cy="5163192"/>
          </a:xfrm>
          <a:prstGeom prst="rect">
            <a:avLst/>
          </a:prstGeom>
        </p:spPr>
      </p:pic>
      <p:sp>
        <p:nvSpPr>
          <p:cNvPr id="7" name="TextBox 6">
            <a:extLst>
              <a:ext uri="{FF2B5EF4-FFF2-40B4-BE49-F238E27FC236}">
                <a16:creationId xmlns:a16="http://schemas.microsoft.com/office/drawing/2014/main" id="{421FD21F-B58D-1544-9A1B-298531808A09}"/>
              </a:ext>
            </a:extLst>
          </p:cNvPr>
          <p:cNvSpPr txBox="1"/>
          <p:nvPr/>
        </p:nvSpPr>
        <p:spPr>
          <a:xfrm>
            <a:off x="191052" y="1393697"/>
            <a:ext cx="1446486" cy="668773"/>
          </a:xfrm>
          <a:prstGeom prst="rect">
            <a:avLst/>
          </a:prstGeom>
          <a:noFill/>
        </p:spPr>
        <p:txBody>
          <a:bodyPr wrap="none" rtlCol="0">
            <a:spAutoFit/>
          </a:bodyPr>
          <a:lstStyle/>
          <a:p>
            <a:pPr algn="ctr"/>
            <a:r>
              <a:rPr lang="en-US" sz="1873" dirty="0">
                <a:latin typeface="Segoe UI Light" panose="020B0502040204020203" pitchFamily="34" charset="0"/>
                <a:cs typeface="Segoe UI Light" panose="020B0502040204020203" pitchFamily="34" charset="0"/>
              </a:rPr>
              <a:t>Hierarchy </a:t>
            </a:r>
          </a:p>
          <a:p>
            <a:pPr algn="ctr"/>
            <a:r>
              <a:rPr lang="en-US" sz="1873" dirty="0">
                <a:latin typeface="Segoe UI Light" panose="020B0502040204020203" pitchFamily="34" charset="0"/>
                <a:cs typeface="Segoe UI Light" panose="020B0502040204020203" pitchFamily="34" charset="0"/>
              </a:rPr>
              <a:t>Microservice</a:t>
            </a:r>
          </a:p>
        </p:txBody>
      </p:sp>
      <p:sp>
        <p:nvSpPr>
          <p:cNvPr id="8" name="TextBox 7">
            <a:extLst>
              <a:ext uri="{FF2B5EF4-FFF2-40B4-BE49-F238E27FC236}">
                <a16:creationId xmlns:a16="http://schemas.microsoft.com/office/drawing/2014/main" id="{DDE251A0-2902-414E-9DF2-5CF3CBFCA5B0}"/>
              </a:ext>
            </a:extLst>
          </p:cNvPr>
          <p:cNvSpPr txBox="1"/>
          <p:nvPr/>
        </p:nvSpPr>
        <p:spPr>
          <a:xfrm>
            <a:off x="191052" y="3398922"/>
            <a:ext cx="1446486" cy="668773"/>
          </a:xfrm>
          <a:prstGeom prst="rect">
            <a:avLst/>
          </a:prstGeom>
          <a:noFill/>
        </p:spPr>
        <p:txBody>
          <a:bodyPr wrap="none" rtlCol="0">
            <a:spAutoFit/>
          </a:bodyPr>
          <a:lstStyle/>
          <a:p>
            <a:pPr algn="ctr"/>
            <a:r>
              <a:rPr lang="en-US" sz="1873" dirty="0">
                <a:latin typeface="Segoe UI Light" panose="020B0502040204020203" pitchFamily="34" charset="0"/>
                <a:cs typeface="Segoe UI Light" panose="020B0502040204020203" pitchFamily="34" charset="0"/>
              </a:rPr>
              <a:t>Sandbox </a:t>
            </a:r>
          </a:p>
          <a:p>
            <a:pPr algn="ctr"/>
            <a:r>
              <a:rPr lang="en-US" sz="1873" dirty="0">
                <a:latin typeface="Segoe UI Light" panose="020B0502040204020203" pitchFamily="34" charset="0"/>
                <a:cs typeface="Segoe UI Light" panose="020B0502040204020203" pitchFamily="34" charset="0"/>
              </a:rPr>
              <a:t>Microservice</a:t>
            </a:r>
          </a:p>
        </p:txBody>
      </p:sp>
      <p:sp>
        <p:nvSpPr>
          <p:cNvPr id="9" name="TextBox 8">
            <a:extLst>
              <a:ext uri="{FF2B5EF4-FFF2-40B4-BE49-F238E27FC236}">
                <a16:creationId xmlns:a16="http://schemas.microsoft.com/office/drawing/2014/main" id="{25C2C845-3A7D-F542-984C-E775AADE1928}"/>
              </a:ext>
            </a:extLst>
          </p:cNvPr>
          <p:cNvSpPr txBox="1"/>
          <p:nvPr/>
        </p:nvSpPr>
        <p:spPr>
          <a:xfrm>
            <a:off x="5590520" y="620462"/>
            <a:ext cx="1446486" cy="668773"/>
          </a:xfrm>
          <a:prstGeom prst="rect">
            <a:avLst/>
          </a:prstGeom>
          <a:noFill/>
        </p:spPr>
        <p:txBody>
          <a:bodyPr wrap="none" rtlCol="0">
            <a:spAutoFit/>
          </a:bodyPr>
          <a:lstStyle/>
          <a:p>
            <a:pPr algn="ctr"/>
            <a:r>
              <a:rPr lang="en-US" sz="1873" dirty="0">
                <a:latin typeface="Segoe UI Light" panose="020B0502040204020203" pitchFamily="34" charset="0"/>
                <a:cs typeface="Segoe UI Light" panose="020B0502040204020203" pitchFamily="34" charset="0"/>
              </a:rPr>
              <a:t>Progress</a:t>
            </a:r>
          </a:p>
          <a:p>
            <a:pPr algn="ctr"/>
            <a:r>
              <a:rPr lang="en-US" sz="1873" dirty="0">
                <a:latin typeface="Segoe UI Light" panose="020B0502040204020203" pitchFamily="34" charset="0"/>
                <a:cs typeface="Segoe UI Light" panose="020B0502040204020203" pitchFamily="34" charset="0"/>
              </a:rPr>
              <a:t>Microservice</a:t>
            </a:r>
          </a:p>
        </p:txBody>
      </p:sp>
      <p:sp>
        <p:nvSpPr>
          <p:cNvPr id="13" name="TextBox 12">
            <a:extLst>
              <a:ext uri="{FF2B5EF4-FFF2-40B4-BE49-F238E27FC236}">
                <a16:creationId xmlns:a16="http://schemas.microsoft.com/office/drawing/2014/main" id="{4A63B870-95A8-7F4C-BEB4-2E3570865D40}"/>
              </a:ext>
            </a:extLst>
          </p:cNvPr>
          <p:cNvSpPr txBox="1"/>
          <p:nvPr/>
        </p:nvSpPr>
        <p:spPr>
          <a:xfrm>
            <a:off x="9138973" y="6606396"/>
            <a:ext cx="2006368" cy="388129"/>
          </a:xfrm>
          <a:prstGeom prst="rect">
            <a:avLst/>
          </a:prstGeom>
          <a:noFill/>
          <a:ln>
            <a:noFill/>
          </a:ln>
        </p:spPr>
        <p:txBody>
          <a:bodyPr wrap="none" rtlCol="0">
            <a:spAutoFit/>
          </a:bodyPr>
          <a:lstStyle/>
          <a:p>
            <a:pPr algn="ctr"/>
            <a:r>
              <a:rPr lang="en-US" sz="1873" dirty="0">
                <a:latin typeface="Segoe UI Light" panose="020B0502040204020203" pitchFamily="34" charset="0"/>
                <a:cs typeface="Segoe UI Light" panose="020B0502040204020203" pitchFamily="34" charset="0"/>
              </a:rPr>
              <a:t>Azure Cloud Shell</a:t>
            </a:r>
          </a:p>
        </p:txBody>
      </p:sp>
      <p:cxnSp>
        <p:nvCxnSpPr>
          <p:cNvPr id="15" name="Straight Connector 14">
            <a:extLst>
              <a:ext uri="{FF2B5EF4-FFF2-40B4-BE49-F238E27FC236}">
                <a16:creationId xmlns:a16="http://schemas.microsoft.com/office/drawing/2014/main" id="{C051D061-46EF-9F48-8188-E71BB9064D70}"/>
              </a:ext>
            </a:extLst>
          </p:cNvPr>
          <p:cNvCxnSpPr>
            <a:cxnSpLocks/>
          </p:cNvCxnSpPr>
          <p:nvPr/>
        </p:nvCxnSpPr>
        <p:spPr>
          <a:xfrm>
            <a:off x="6356155" y="1240134"/>
            <a:ext cx="0" cy="676809"/>
          </a:xfrm>
          <a:prstGeom prst="line">
            <a:avLst/>
          </a:prstGeom>
          <a:ln w="38100" cap="rnd">
            <a:solidFill>
              <a:srgbClr val="7030A0"/>
            </a:solidFil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6329D5-1B83-B24C-9FE6-2B8D395DC80F}"/>
              </a:ext>
            </a:extLst>
          </p:cNvPr>
          <p:cNvCxnSpPr>
            <a:cxnSpLocks/>
          </p:cNvCxnSpPr>
          <p:nvPr/>
        </p:nvCxnSpPr>
        <p:spPr>
          <a:xfrm>
            <a:off x="11290040" y="1143843"/>
            <a:ext cx="0" cy="195477"/>
          </a:xfrm>
          <a:prstGeom prst="line">
            <a:avLst/>
          </a:prstGeom>
          <a:ln w="38100" cap="rnd">
            <a:solidFill>
              <a:srgbClr val="7030A0"/>
            </a:solidFil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618AB5E-B5AA-9540-8100-6677124F01E1}"/>
              </a:ext>
            </a:extLst>
          </p:cNvPr>
          <p:cNvCxnSpPr>
            <a:cxnSpLocks/>
          </p:cNvCxnSpPr>
          <p:nvPr/>
        </p:nvCxnSpPr>
        <p:spPr>
          <a:xfrm rot="16200000">
            <a:off x="1488272" y="1613624"/>
            <a:ext cx="0" cy="195477"/>
          </a:xfrm>
          <a:prstGeom prst="line">
            <a:avLst/>
          </a:prstGeom>
          <a:ln w="38100" cap="rnd">
            <a:solidFill>
              <a:srgbClr val="7030A0"/>
            </a:solidFill>
            <a:tail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86239-258C-AF42-A275-17E7C15235D3}"/>
              </a:ext>
            </a:extLst>
          </p:cNvPr>
          <p:cNvCxnSpPr>
            <a:cxnSpLocks/>
          </p:cNvCxnSpPr>
          <p:nvPr/>
        </p:nvCxnSpPr>
        <p:spPr>
          <a:xfrm>
            <a:off x="1390534" y="3733309"/>
            <a:ext cx="522028" cy="0"/>
          </a:xfrm>
          <a:prstGeom prst="line">
            <a:avLst/>
          </a:prstGeom>
          <a:ln w="38100" cap="rnd">
            <a:solidFill>
              <a:srgbClr val="7030A0"/>
            </a:solidFill>
            <a:tailEnd type="ova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4237F35-A64D-9340-A348-6F408EC04636}"/>
              </a:ext>
            </a:extLst>
          </p:cNvPr>
          <p:cNvSpPr txBox="1"/>
          <p:nvPr/>
        </p:nvSpPr>
        <p:spPr>
          <a:xfrm>
            <a:off x="1614738" y="6613972"/>
            <a:ext cx="4515981" cy="380553"/>
          </a:xfrm>
          <a:prstGeom prst="rect">
            <a:avLst/>
          </a:prstGeom>
          <a:noFill/>
        </p:spPr>
        <p:txBody>
          <a:bodyPr wrap="none" rtlCol="0">
            <a:spAutoFit/>
          </a:bodyPr>
          <a:lstStyle/>
          <a:p>
            <a:pPr algn="ctr"/>
            <a:r>
              <a:rPr lang="en-US" sz="1873" dirty="0">
                <a:latin typeface="Segoe UI Light" panose="020B0502040204020203" pitchFamily="34" charset="0"/>
                <a:cs typeface="Segoe UI Light" panose="020B0502040204020203" pitchFamily="34" charset="0"/>
              </a:rPr>
              <a:t>Static HTML from Metadata and Markdown</a:t>
            </a:r>
          </a:p>
        </p:txBody>
      </p:sp>
      <p:cxnSp>
        <p:nvCxnSpPr>
          <p:cNvPr id="26" name="Straight Connector 25">
            <a:extLst>
              <a:ext uri="{FF2B5EF4-FFF2-40B4-BE49-F238E27FC236}">
                <a16:creationId xmlns:a16="http://schemas.microsoft.com/office/drawing/2014/main" id="{364F75A8-2390-984C-8D1F-7EE240D3F0F6}"/>
              </a:ext>
            </a:extLst>
          </p:cNvPr>
          <p:cNvCxnSpPr>
            <a:cxnSpLocks/>
          </p:cNvCxnSpPr>
          <p:nvPr/>
        </p:nvCxnSpPr>
        <p:spPr>
          <a:xfrm rot="10800000">
            <a:off x="3872720" y="6451204"/>
            <a:ext cx="0" cy="195477"/>
          </a:xfrm>
          <a:prstGeom prst="line">
            <a:avLst/>
          </a:prstGeom>
          <a:ln w="38100" cap="rnd">
            <a:solidFill>
              <a:srgbClr val="7030A0"/>
            </a:solidFill>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7CB4F47-9DD8-B742-827A-B7AC025CF197}"/>
              </a:ext>
            </a:extLst>
          </p:cNvPr>
          <p:cNvCxnSpPr>
            <a:cxnSpLocks/>
          </p:cNvCxnSpPr>
          <p:nvPr/>
        </p:nvCxnSpPr>
        <p:spPr>
          <a:xfrm rot="10800000">
            <a:off x="10142157" y="6418495"/>
            <a:ext cx="0" cy="195477"/>
          </a:xfrm>
          <a:prstGeom prst="line">
            <a:avLst/>
          </a:prstGeom>
          <a:ln w="38100" cap="rnd">
            <a:solidFill>
              <a:srgbClr val="7030A0"/>
            </a:solidFill>
            <a:tailEnd type="ova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0B15576-C721-0944-9F18-35DF1223333B}"/>
              </a:ext>
            </a:extLst>
          </p:cNvPr>
          <p:cNvSpPr txBox="1"/>
          <p:nvPr/>
        </p:nvSpPr>
        <p:spPr>
          <a:xfrm>
            <a:off x="10152237" y="531600"/>
            <a:ext cx="2284238" cy="612243"/>
          </a:xfrm>
          <a:prstGeom prst="rect">
            <a:avLst/>
          </a:prstGeom>
          <a:noFill/>
        </p:spPr>
        <p:txBody>
          <a:bodyPr wrap="none" rtlCol="0">
            <a:spAutoFit/>
          </a:bodyPr>
          <a:lstStyle/>
          <a:p>
            <a:r>
              <a:rPr lang="en-US" sz="1873" dirty="0">
                <a:solidFill>
                  <a:schemeClr val="tx1">
                    <a:lumMod val="85000"/>
                    <a:lumOff val="15000"/>
                  </a:schemeClr>
                </a:solidFill>
                <a:latin typeface="Segoe UI Light" panose="020B0502040204020203" pitchFamily="34" charset="0"/>
                <a:cs typeface="Segoe UI Light" panose="020B0502040204020203" pitchFamily="34" charset="0"/>
              </a:rPr>
              <a:t>Profile Microservice</a:t>
            </a:r>
            <a:br>
              <a:rPr lang="en-US" sz="1122" dirty="0">
                <a:solidFill>
                  <a:schemeClr val="tx1">
                    <a:lumMod val="85000"/>
                    <a:lumOff val="15000"/>
                  </a:schemeClr>
                </a:solidFill>
                <a:latin typeface="Segoe UI Light" panose="020B0502040204020203" pitchFamily="34" charset="0"/>
                <a:cs typeface="Segoe UI Light" panose="020B0502040204020203" pitchFamily="34" charset="0"/>
              </a:rPr>
            </a:br>
            <a:r>
              <a:rPr lang="en-US" sz="1428" dirty="0">
                <a:solidFill>
                  <a:schemeClr val="tx1">
                    <a:lumMod val="85000"/>
                    <a:lumOff val="15000"/>
                  </a:schemeClr>
                </a:solidFill>
                <a:latin typeface="Segoe UI Light" panose="020B0502040204020203" pitchFamily="34" charset="0"/>
                <a:cs typeface="Segoe UI Light" panose="020B0502040204020203" pitchFamily="34" charset="0"/>
              </a:rPr>
              <a:t>Name, XP, Level, Profile link</a:t>
            </a:r>
            <a:endParaRPr lang="en-US" sz="1122" dirty="0">
              <a:solidFill>
                <a:schemeClr val="tx1">
                  <a:lumMod val="85000"/>
                  <a:lumOff val="15000"/>
                </a:schemeClr>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B98F2910-E45F-C542-A6C2-2272F6B783B4}"/>
              </a:ext>
            </a:extLst>
          </p:cNvPr>
          <p:cNvSpPr txBox="1"/>
          <p:nvPr/>
        </p:nvSpPr>
        <p:spPr>
          <a:xfrm>
            <a:off x="191052" y="215038"/>
            <a:ext cx="6819687"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Learn: Static content, Dynamic microservices</a:t>
            </a:r>
          </a:p>
        </p:txBody>
      </p:sp>
    </p:spTree>
    <p:extLst>
      <p:ext uri="{BB962C8B-B14F-4D97-AF65-F5344CB8AC3E}">
        <p14:creationId xmlns:p14="http://schemas.microsoft.com/office/powerpoint/2010/main" val="3592303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205-138A-DB41-BDD2-F8E3FA83C9C7}"/>
              </a:ext>
            </a:extLst>
          </p:cNvPr>
          <p:cNvSpPr>
            <a:spLocks noGrp="1"/>
          </p:cNvSpPr>
          <p:nvPr>
            <p:ph type="title"/>
          </p:nvPr>
        </p:nvSpPr>
        <p:spPr>
          <a:xfrm>
            <a:off x="224004" y="0"/>
            <a:ext cx="10724938" cy="1351952"/>
          </a:xfrm>
        </p:spPr>
        <p:txBody>
          <a:bodyPr/>
          <a:lstStyle/>
          <a:p>
            <a:r>
              <a:rPr lang="en-US" dirty="0"/>
              <a:t>Containers for Websites</a:t>
            </a:r>
          </a:p>
        </p:txBody>
      </p:sp>
      <p:pic>
        <p:nvPicPr>
          <p:cNvPr id="4" name="Picture 3">
            <a:extLst>
              <a:ext uri="{FF2B5EF4-FFF2-40B4-BE49-F238E27FC236}">
                <a16:creationId xmlns:a16="http://schemas.microsoft.com/office/drawing/2014/main" id="{DA60B29D-F6C5-0640-8194-F7D5D91C0646}"/>
              </a:ext>
            </a:extLst>
          </p:cNvPr>
          <p:cNvPicPr>
            <a:picLocks noChangeAspect="1"/>
          </p:cNvPicPr>
          <p:nvPr/>
        </p:nvPicPr>
        <p:blipFill>
          <a:blip r:embed="rId2"/>
          <a:stretch>
            <a:fillRect/>
          </a:stretch>
        </p:blipFill>
        <p:spPr>
          <a:xfrm>
            <a:off x="1310506" y="3003590"/>
            <a:ext cx="3891426" cy="3935232"/>
          </a:xfrm>
          <a:prstGeom prst="rect">
            <a:avLst/>
          </a:prstGeom>
          <a:ln>
            <a:solidFill>
              <a:schemeClr val="tx1">
                <a:lumMod val="75000"/>
                <a:lumOff val="25000"/>
              </a:schemeClr>
            </a:solidFill>
          </a:ln>
        </p:spPr>
      </p:pic>
      <p:sp>
        <p:nvSpPr>
          <p:cNvPr id="5" name="TextBox 4">
            <a:extLst>
              <a:ext uri="{FF2B5EF4-FFF2-40B4-BE49-F238E27FC236}">
                <a16:creationId xmlns:a16="http://schemas.microsoft.com/office/drawing/2014/main" id="{3990FAB3-5F8C-994C-B202-FC675CBF659D}"/>
              </a:ext>
            </a:extLst>
          </p:cNvPr>
          <p:cNvSpPr txBox="1"/>
          <p:nvPr/>
        </p:nvSpPr>
        <p:spPr>
          <a:xfrm>
            <a:off x="855768" y="1351951"/>
            <a:ext cx="4800902" cy="1310875"/>
          </a:xfrm>
          <a:prstGeom prst="rect">
            <a:avLst/>
          </a:prstGeom>
          <a:noFill/>
        </p:spPr>
        <p:txBody>
          <a:bodyPr wrap="square" rtlCol="0">
            <a:spAutoFit/>
          </a:bodyPr>
          <a:lstStyle/>
          <a:p>
            <a:pPr algn="ctr"/>
            <a:r>
              <a:rPr lang="en-US" sz="2856" b="1" dirty="0"/>
              <a:t>Stateless: </a:t>
            </a:r>
            <a:r>
              <a:rPr lang="en-US" sz="2856" b="1" dirty="0" err="1"/>
              <a:t>Try.NET</a:t>
            </a:r>
            <a:endParaRPr lang="en-US" sz="2856" b="1" dirty="0"/>
          </a:p>
          <a:p>
            <a:pPr marL="349724" indent="-349724">
              <a:buFont typeface="Arial" panose="020B0604020202020204" pitchFamily="34" charset="0"/>
              <a:buChar char="•"/>
            </a:pPr>
            <a:r>
              <a:rPr lang="en-US" sz="1632" dirty="0"/>
              <a:t>Each request uses a different container</a:t>
            </a:r>
          </a:p>
          <a:p>
            <a:pPr marL="349724" indent="-349724">
              <a:buFont typeface="Arial" panose="020B0604020202020204" pitchFamily="34" charset="0"/>
              <a:buChar char="•"/>
            </a:pPr>
            <a:r>
              <a:rPr lang="en-US" sz="1632" dirty="0"/>
              <a:t>Good for small changes</a:t>
            </a:r>
          </a:p>
          <a:p>
            <a:pPr marL="349724" indent="-349724">
              <a:buFont typeface="Arial" panose="020B0604020202020204" pitchFamily="34" charset="0"/>
              <a:buChar char="•"/>
            </a:pPr>
            <a:r>
              <a:rPr lang="en-US" sz="1632" dirty="0"/>
              <a:t>Less total containers, better scale</a:t>
            </a:r>
          </a:p>
        </p:txBody>
      </p:sp>
      <p:sp>
        <p:nvSpPr>
          <p:cNvPr id="6" name="TextBox 5">
            <a:extLst>
              <a:ext uri="{FF2B5EF4-FFF2-40B4-BE49-F238E27FC236}">
                <a16:creationId xmlns:a16="http://schemas.microsoft.com/office/drawing/2014/main" id="{12450F00-D75D-4943-9569-839CBF5602ED}"/>
              </a:ext>
            </a:extLst>
          </p:cNvPr>
          <p:cNvSpPr txBox="1"/>
          <p:nvPr/>
        </p:nvSpPr>
        <p:spPr>
          <a:xfrm>
            <a:off x="6218237" y="1351951"/>
            <a:ext cx="6303810" cy="1310875"/>
          </a:xfrm>
          <a:prstGeom prst="rect">
            <a:avLst/>
          </a:prstGeom>
          <a:noFill/>
        </p:spPr>
        <p:txBody>
          <a:bodyPr wrap="square" rtlCol="0">
            <a:spAutoFit/>
          </a:bodyPr>
          <a:lstStyle/>
          <a:p>
            <a:pPr algn="ctr"/>
            <a:r>
              <a:rPr lang="en-US" sz="2856" b="1" dirty="0"/>
              <a:t>Stateful: Azure Cloud Shell</a:t>
            </a:r>
          </a:p>
          <a:p>
            <a:pPr marL="349724" indent="-349724">
              <a:buFont typeface="Arial" panose="020B0604020202020204" pitchFamily="34" charset="0"/>
              <a:buChar char="•"/>
            </a:pPr>
            <a:r>
              <a:rPr lang="en-US" sz="1632" dirty="0"/>
              <a:t>Each customer gets a dedicated Cloud Shell and Storage</a:t>
            </a:r>
          </a:p>
          <a:p>
            <a:pPr marL="349724" indent="-349724">
              <a:buFont typeface="Arial" panose="020B0604020202020204" pitchFamily="34" charset="0"/>
              <a:buChar char="•"/>
            </a:pPr>
            <a:r>
              <a:rPr lang="en-US" sz="1632" dirty="0"/>
              <a:t>Good for administrative commands and full products</a:t>
            </a:r>
          </a:p>
          <a:p>
            <a:pPr marL="349724" indent="-349724">
              <a:buFont typeface="Arial" panose="020B0604020202020204" pitchFamily="34" charset="0"/>
              <a:buChar char="•"/>
            </a:pPr>
            <a:r>
              <a:rPr lang="en-US" sz="1632" dirty="0"/>
              <a:t>Personal private storage</a:t>
            </a:r>
          </a:p>
        </p:txBody>
      </p:sp>
      <p:pic>
        <p:nvPicPr>
          <p:cNvPr id="7" name="Picture 6">
            <a:extLst>
              <a:ext uri="{FF2B5EF4-FFF2-40B4-BE49-F238E27FC236}">
                <a16:creationId xmlns:a16="http://schemas.microsoft.com/office/drawing/2014/main" id="{1BD14910-5402-6943-B6B6-C8D55CB2D291}"/>
              </a:ext>
            </a:extLst>
          </p:cNvPr>
          <p:cNvPicPr>
            <a:picLocks noChangeAspect="1"/>
          </p:cNvPicPr>
          <p:nvPr/>
        </p:nvPicPr>
        <p:blipFill>
          <a:blip r:embed="rId3"/>
          <a:stretch>
            <a:fillRect/>
          </a:stretch>
        </p:blipFill>
        <p:spPr>
          <a:xfrm>
            <a:off x="7424428" y="3003590"/>
            <a:ext cx="3891427" cy="3935232"/>
          </a:xfrm>
          <a:prstGeom prst="rect">
            <a:avLst/>
          </a:prstGeom>
          <a:ln>
            <a:solidFill>
              <a:schemeClr val="tx1">
                <a:lumMod val="75000"/>
                <a:lumOff val="25000"/>
              </a:schemeClr>
            </a:solidFill>
          </a:ln>
        </p:spPr>
      </p:pic>
    </p:spTree>
    <p:extLst>
      <p:ext uri="{BB962C8B-B14F-4D97-AF65-F5344CB8AC3E}">
        <p14:creationId xmlns:p14="http://schemas.microsoft.com/office/powerpoint/2010/main" val="1064626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7F8-36C1-5247-915F-7E37FD54F51A}"/>
              </a:ext>
            </a:extLst>
          </p:cNvPr>
          <p:cNvSpPr>
            <a:spLocks noGrp="1"/>
          </p:cNvSpPr>
          <p:nvPr>
            <p:ph type="title"/>
          </p:nvPr>
        </p:nvSpPr>
        <p:spPr>
          <a:xfrm>
            <a:off x="436562" y="2629748"/>
            <a:ext cx="11563350" cy="1735029"/>
          </a:xfrm>
        </p:spPr>
        <p:txBody>
          <a:bodyPr/>
          <a:lstStyle/>
          <a:p>
            <a:pPr algn="ctr"/>
            <a:r>
              <a:rPr lang="en-US" sz="9600" dirty="0">
                <a:solidFill>
                  <a:schemeClr val="bg1"/>
                </a:solidFill>
              </a:rPr>
              <a:t>Learn Demo</a:t>
            </a:r>
            <a:endParaRPr lang="en-US" sz="8000" dirty="0">
              <a:solidFill>
                <a:schemeClr val="bg1"/>
              </a:solidFill>
            </a:endParaRPr>
          </a:p>
        </p:txBody>
      </p:sp>
    </p:spTree>
    <p:extLst>
      <p:ext uri="{BB962C8B-B14F-4D97-AF65-F5344CB8AC3E}">
        <p14:creationId xmlns:p14="http://schemas.microsoft.com/office/powerpoint/2010/main" val="32363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8E40B6-AE3B-AC4C-9A15-881DB1E9A49C}"/>
              </a:ext>
            </a:extLst>
          </p:cNvPr>
          <p:cNvSpPr txBox="1"/>
          <p:nvPr/>
        </p:nvSpPr>
        <p:spPr>
          <a:xfrm>
            <a:off x="5226784" y="288464"/>
            <a:ext cx="7242223" cy="6555641"/>
          </a:xfrm>
          <a:prstGeom prst="rect">
            <a:avLst/>
          </a:prstGeom>
          <a:noFill/>
        </p:spPr>
        <p:txBody>
          <a:bodyPr wrap="square" lIns="182880" tIns="146304" rIns="182880" bIns="146304" rtlCol="0">
            <a:spAutoFit/>
          </a:bodyPr>
          <a:lstStyle/>
          <a:p>
            <a:pPr marL="285750" indent="-285750">
              <a:lnSpc>
                <a:spcPct val="90000"/>
              </a:lnSpc>
              <a:spcAft>
                <a:spcPts val="600"/>
              </a:spcAft>
              <a:buFont typeface="Wingdings" pitchFamily="2" charset="2"/>
              <a:buChar char="§"/>
            </a:pPr>
            <a:r>
              <a:rPr lang="en-US" sz="1600" b="1" dirty="0">
                <a:gradFill>
                  <a:gsLst>
                    <a:gs pos="2917">
                      <a:schemeClr val="tx1"/>
                    </a:gs>
                    <a:gs pos="30000">
                      <a:schemeClr val="tx1"/>
                    </a:gs>
                  </a:gsLst>
                  <a:lin ang="5400000" scaled="0"/>
                </a:gradFill>
              </a:rPr>
              <a:t>JAMStack</a:t>
            </a:r>
            <a:r>
              <a:rPr lang="en-US" sz="1600" dirty="0">
                <a:gradFill>
                  <a:gsLst>
                    <a:gs pos="2917">
                      <a:schemeClr val="tx1"/>
                    </a:gs>
                    <a:gs pos="30000">
                      <a:schemeClr val="tx1"/>
                    </a:gs>
                  </a:gsLst>
                  <a:lin ang="5400000" scaled="0"/>
                </a:gradFill>
              </a:rPr>
              <a:t> is revolutionary</a:t>
            </a:r>
          </a:p>
          <a:p>
            <a:pPr marL="285750" indent="-285750">
              <a:lnSpc>
                <a:spcPct val="90000"/>
              </a:lnSpc>
              <a:spcAft>
                <a:spcPts val="600"/>
              </a:spcAft>
              <a:buFont typeface="Wingdings" pitchFamily="2" charset="2"/>
              <a:buChar char="§"/>
            </a:pPr>
            <a:r>
              <a:rPr lang="en-US" sz="1600" b="1" dirty="0">
                <a:solidFill>
                  <a:srgbClr val="0078D4"/>
                </a:solidFill>
              </a:rPr>
              <a:t>Results focus</a:t>
            </a:r>
            <a:r>
              <a:rPr lang="en-US" sz="1600" dirty="0">
                <a:solidFill>
                  <a:srgbClr val="0078D4"/>
                </a:solidFill>
              </a:rPr>
              <a:t>: What is the outcome you are driving? Add Analytics</a:t>
            </a:r>
            <a:endParaRPr lang="en-US" sz="1600" b="1" dirty="0">
              <a:solidFill>
                <a:srgbClr val="0078D4"/>
              </a:solidFill>
            </a:endParaRPr>
          </a:p>
          <a:p>
            <a:pPr marL="285750" indent="-285750">
              <a:lnSpc>
                <a:spcPct val="90000"/>
              </a:lnSpc>
              <a:spcAft>
                <a:spcPts val="600"/>
              </a:spcAft>
              <a:buFont typeface="Wingdings" pitchFamily="2" charset="2"/>
              <a:buChar char="§"/>
            </a:pPr>
            <a:r>
              <a:rPr lang="en-US" sz="1600" b="1" dirty="0">
                <a:gradFill>
                  <a:gsLst>
                    <a:gs pos="2917">
                      <a:schemeClr val="tx1"/>
                    </a:gs>
                    <a:gs pos="30000">
                      <a:schemeClr val="tx1"/>
                    </a:gs>
                  </a:gsLst>
                  <a:lin ang="5400000" scaled="0"/>
                </a:gradFill>
              </a:rPr>
              <a:t>Learning curve for Git, GitHub, and Markdown </a:t>
            </a:r>
            <a:r>
              <a:rPr lang="en-US" sz="1600" dirty="0">
                <a:gradFill>
                  <a:gsLst>
                    <a:gs pos="2917">
                      <a:schemeClr val="tx1"/>
                    </a:gs>
                    <a:gs pos="30000">
                      <a:schemeClr val="tx1"/>
                    </a:gs>
                  </a:gsLst>
                  <a:lin ang="5400000" scaled="0"/>
                </a:gradFill>
              </a:rPr>
              <a:t>don’t dismiss this</a:t>
            </a:r>
          </a:p>
          <a:p>
            <a:pPr marL="285750" indent="-285750">
              <a:lnSpc>
                <a:spcPct val="90000"/>
              </a:lnSpc>
              <a:spcAft>
                <a:spcPts val="600"/>
              </a:spcAft>
              <a:buFont typeface="Wingdings" pitchFamily="2" charset="2"/>
              <a:buChar char="§"/>
            </a:pPr>
            <a:r>
              <a:rPr lang="en-US" sz="1600" b="1" dirty="0">
                <a:gradFill>
                  <a:gsLst>
                    <a:gs pos="2917">
                      <a:schemeClr val="tx1"/>
                    </a:gs>
                    <a:gs pos="30000">
                      <a:schemeClr val="tx1"/>
                    </a:gs>
                  </a:gsLst>
                  <a:lin ang="5400000" scaled="0"/>
                </a:gradFill>
              </a:rPr>
              <a:t>Prefer Implicit versus explicit</a:t>
            </a:r>
            <a:r>
              <a:rPr lang="en-US" sz="1600" dirty="0">
                <a:gradFill>
                  <a:gsLst>
                    <a:gs pos="2917">
                      <a:schemeClr val="tx1"/>
                    </a:gs>
                    <a:gs pos="30000">
                      <a:schemeClr val="tx1"/>
                    </a:gs>
                  </a:gsLst>
                  <a:lin ang="5400000" scaled="0"/>
                </a:gradFill>
              </a:rPr>
              <a:t>: Pool Party AI infers metadata</a:t>
            </a:r>
          </a:p>
          <a:p>
            <a:pPr marL="285750" indent="-285750">
              <a:lnSpc>
                <a:spcPct val="90000"/>
              </a:lnSpc>
              <a:spcAft>
                <a:spcPts val="600"/>
              </a:spcAft>
              <a:buFont typeface="Wingdings" pitchFamily="2" charset="2"/>
              <a:buChar char="§"/>
            </a:pPr>
            <a:r>
              <a:rPr lang="en-US" sz="1600" b="1" dirty="0">
                <a:gradFill>
                  <a:gsLst>
                    <a:gs pos="2917">
                      <a:schemeClr val="tx1"/>
                    </a:gs>
                    <a:gs pos="30000">
                      <a:schemeClr val="tx1"/>
                    </a:gs>
                  </a:gsLst>
                  <a:lin ang="5400000" scaled="0"/>
                </a:gradFill>
              </a:rPr>
              <a:t>Evaluate images/media</a:t>
            </a:r>
            <a:r>
              <a:rPr lang="en-US" sz="1600" dirty="0">
                <a:gradFill>
                  <a:gsLst>
                    <a:gs pos="2917">
                      <a:schemeClr val="tx1"/>
                    </a:gs>
                    <a:gs pos="30000">
                      <a:schemeClr val="tx1"/>
                    </a:gs>
                  </a:gsLst>
                  <a:lin ang="5400000" scaled="0"/>
                </a:gradFill>
              </a:rPr>
              <a:t> in your repo: Azure SDK 6GB versus 50MB of content</a:t>
            </a:r>
            <a:endParaRPr lang="en-US" sz="1600" b="1" dirty="0">
              <a:gradFill>
                <a:gsLst>
                  <a:gs pos="2917">
                    <a:schemeClr val="tx1"/>
                  </a:gs>
                  <a:gs pos="30000">
                    <a:schemeClr val="tx1"/>
                  </a:gs>
                </a:gsLst>
                <a:lin ang="5400000" scaled="0"/>
              </a:gradFill>
            </a:endParaRPr>
          </a:p>
          <a:p>
            <a:pPr marL="285750" indent="-285750">
              <a:lnSpc>
                <a:spcPct val="90000"/>
              </a:lnSpc>
              <a:spcAft>
                <a:spcPts val="600"/>
              </a:spcAft>
              <a:buFont typeface="Wingdings" pitchFamily="2" charset="2"/>
              <a:buChar char="§"/>
            </a:pPr>
            <a:r>
              <a:rPr lang="en-US" sz="1600" b="1" dirty="0">
                <a:gradFill>
                  <a:gsLst>
                    <a:gs pos="2917">
                      <a:schemeClr val="tx1"/>
                    </a:gs>
                    <a:gs pos="30000">
                      <a:schemeClr val="tx1"/>
                    </a:gs>
                  </a:gsLst>
                  <a:lin ang="5400000" scaled="0"/>
                </a:gradFill>
              </a:rPr>
              <a:t>Feedback and community requires time and effort</a:t>
            </a:r>
          </a:p>
          <a:p>
            <a:pPr marL="285750" indent="-285750">
              <a:lnSpc>
                <a:spcPct val="90000"/>
              </a:lnSpc>
              <a:spcAft>
                <a:spcPts val="600"/>
              </a:spcAft>
              <a:buFont typeface="Wingdings" pitchFamily="2" charset="2"/>
              <a:buChar char="§"/>
            </a:pPr>
            <a:r>
              <a:rPr lang="en-US" sz="1600" b="1" dirty="0">
                <a:gradFill>
                  <a:gsLst>
                    <a:gs pos="2917">
                      <a:schemeClr val="tx1"/>
                    </a:gs>
                    <a:gs pos="30000">
                      <a:schemeClr val="tx1"/>
                    </a:gs>
                  </a:gsLst>
                  <a:lin ang="5400000" scaled="0"/>
                </a:gradFill>
              </a:rPr>
              <a:t>CI / Automation Errors vs Warnings</a:t>
            </a:r>
            <a:r>
              <a:rPr lang="en-US" sz="1600" dirty="0">
                <a:gradFill>
                  <a:gsLst>
                    <a:gs pos="2917">
                      <a:schemeClr val="tx1"/>
                    </a:gs>
                    <a:gs pos="30000">
                      <a:schemeClr val="tx1"/>
                    </a:gs>
                  </a:gsLst>
                  <a:lin ang="5400000" scaled="0"/>
                </a:gradFill>
              </a:rPr>
              <a:t>: Balance between blocking everyone and being ignored</a:t>
            </a:r>
          </a:p>
          <a:p>
            <a:pPr marL="285750" indent="-285750">
              <a:lnSpc>
                <a:spcPct val="90000"/>
              </a:lnSpc>
              <a:spcAft>
                <a:spcPts val="600"/>
              </a:spcAft>
              <a:buFont typeface="Wingdings" pitchFamily="2" charset="2"/>
              <a:buChar char="§"/>
            </a:pPr>
            <a:r>
              <a:rPr lang="en-US" sz="1600" b="1" dirty="0">
                <a:gradFill>
                  <a:gsLst>
                    <a:gs pos="2917">
                      <a:schemeClr val="tx1"/>
                    </a:gs>
                    <a:gs pos="30000">
                      <a:schemeClr val="tx1"/>
                    </a:gs>
                  </a:gsLst>
                  <a:lin ang="5400000" scaled="0"/>
                </a:gradFill>
              </a:rPr>
              <a:t>Use NuGet/DLLs versus source code </a:t>
            </a:r>
            <a:r>
              <a:rPr lang="en-US" sz="1600" dirty="0">
                <a:gradFill>
                  <a:gsLst>
                    <a:gs pos="2917">
                      <a:schemeClr val="tx1"/>
                    </a:gs>
                    <a:gs pos="30000">
                      <a:schemeClr val="tx1"/>
                    </a:gs>
                  </a:gsLst>
                  <a:lin ang="5400000" scaled="0"/>
                </a:gradFill>
              </a:rPr>
              <a:t>for .NET libraries</a:t>
            </a:r>
            <a:endParaRPr lang="en-US" sz="1600" b="1" dirty="0">
              <a:gradFill>
                <a:gsLst>
                  <a:gs pos="2917">
                    <a:schemeClr val="tx1"/>
                  </a:gs>
                  <a:gs pos="30000">
                    <a:schemeClr val="tx1"/>
                  </a:gs>
                </a:gsLst>
                <a:lin ang="5400000" scaled="0"/>
              </a:gradFill>
            </a:endParaRPr>
          </a:p>
          <a:p>
            <a:pPr marL="285750" indent="-285750">
              <a:lnSpc>
                <a:spcPct val="90000"/>
              </a:lnSpc>
              <a:spcAft>
                <a:spcPts val="600"/>
              </a:spcAft>
              <a:buFont typeface="Wingdings" pitchFamily="2" charset="2"/>
              <a:buChar char="§"/>
            </a:pPr>
            <a:r>
              <a:rPr lang="en-US" sz="1600" b="1" dirty="0">
                <a:gradFill>
                  <a:gsLst>
                    <a:gs pos="2917">
                      <a:schemeClr val="tx1"/>
                    </a:gs>
                    <a:gs pos="30000">
                      <a:schemeClr val="tx1"/>
                    </a:gs>
                  </a:gsLst>
                  <a:lin ang="5400000" scaled="0"/>
                </a:gradFill>
              </a:rPr>
              <a:t>“Good Enough” versus “Gold Plating”</a:t>
            </a:r>
            <a:r>
              <a:rPr lang="en-US" sz="1600" dirty="0">
                <a:gradFill>
                  <a:gsLst>
                    <a:gs pos="2917">
                      <a:schemeClr val="tx1"/>
                    </a:gs>
                    <a:gs pos="30000">
                      <a:schemeClr val="tx1"/>
                    </a:gs>
                  </a:gsLst>
                  <a:lin ang="5400000" scaled="0"/>
                </a:gradFill>
              </a:rPr>
              <a:t>  Ex: Time to read calculation</a:t>
            </a:r>
            <a:endParaRPr lang="en-US" sz="1600" b="1" dirty="0">
              <a:gradFill>
                <a:gsLst>
                  <a:gs pos="2917">
                    <a:schemeClr val="tx1"/>
                  </a:gs>
                  <a:gs pos="30000">
                    <a:schemeClr val="tx1"/>
                  </a:gs>
                </a:gsLst>
                <a:lin ang="5400000" scaled="0"/>
              </a:gradFill>
            </a:endParaRPr>
          </a:p>
          <a:p>
            <a:pPr marL="285750" indent="-285750">
              <a:lnSpc>
                <a:spcPct val="90000"/>
              </a:lnSpc>
              <a:spcAft>
                <a:spcPts val="600"/>
              </a:spcAft>
              <a:buFont typeface="Wingdings" pitchFamily="2" charset="2"/>
              <a:buChar char="§"/>
            </a:pPr>
            <a:r>
              <a:rPr lang="en-US" sz="1600" b="1" dirty="0">
                <a:gradFill>
                  <a:gsLst>
                    <a:gs pos="2917">
                      <a:schemeClr val="tx1"/>
                    </a:gs>
                    <a:gs pos="30000">
                      <a:schemeClr val="tx1"/>
                    </a:gs>
                  </a:gsLst>
                  <a:lin ang="5400000" scaled="0"/>
                </a:gradFill>
              </a:rPr>
              <a:t>Consider potential for misuse: </a:t>
            </a:r>
            <a:r>
              <a:rPr lang="en-US" sz="1600" dirty="0">
                <a:gradFill>
                  <a:gsLst>
                    <a:gs pos="2917">
                      <a:schemeClr val="tx1"/>
                    </a:gs>
                    <a:gs pos="30000">
                      <a:schemeClr val="tx1"/>
                    </a:gs>
                  </a:gsLst>
                  <a:lin ang="5400000" scaled="0"/>
                </a:gradFill>
              </a:rPr>
              <a:t>Design guardrails and/or validation (remove JS/CSS)</a:t>
            </a:r>
          </a:p>
          <a:p>
            <a:pPr marL="285750" indent="-285750">
              <a:lnSpc>
                <a:spcPct val="90000"/>
              </a:lnSpc>
              <a:spcAft>
                <a:spcPts val="600"/>
              </a:spcAft>
              <a:buFont typeface="Wingdings" pitchFamily="2" charset="2"/>
              <a:buChar char="§"/>
            </a:pPr>
            <a:r>
              <a:rPr lang="en-US" sz="1600" b="1" dirty="0">
                <a:gradFill>
                  <a:gsLst>
                    <a:gs pos="2917">
                      <a:schemeClr val="tx1"/>
                    </a:gs>
                    <a:gs pos="30000">
                      <a:schemeClr val="tx1"/>
                    </a:gs>
                  </a:gsLst>
                  <a:lin ang="5400000" scaled="0"/>
                </a:gradFill>
              </a:rPr>
              <a:t>Content lifecycle:</a:t>
            </a:r>
            <a:r>
              <a:rPr lang="en-US" sz="1600" dirty="0">
                <a:gradFill>
                  <a:gsLst>
                    <a:gs pos="2917">
                      <a:schemeClr val="tx1"/>
                    </a:gs>
                    <a:gs pos="30000">
                      <a:schemeClr val="tx1"/>
                    </a:gs>
                  </a:gsLst>
                  <a:lin ang="5400000" scaled="0"/>
                </a:gradFill>
              </a:rPr>
              <a:t> Latest, versions, archive (no-index / no-follow), retire, </a:t>
            </a:r>
          </a:p>
          <a:p>
            <a:pPr marL="285750" indent="-285750">
              <a:lnSpc>
                <a:spcPct val="90000"/>
              </a:lnSpc>
              <a:spcAft>
                <a:spcPts val="600"/>
              </a:spcAft>
              <a:buFont typeface="Wingdings" pitchFamily="2" charset="2"/>
              <a:buChar char="§"/>
            </a:pPr>
            <a:r>
              <a:rPr lang="en-US" sz="1600" b="1" dirty="0">
                <a:gradFill>
                  <a:gsLst>
                    <a:gs pos="2917">
                      <a:schemeClr val="tx1"/>
                    </a:gs>
                    <a:gs pos="30000">
                      <a:schemeClr val="tx1"/>
                    </a:gs>
                  </a:gsLst>
                  <a:lin ang="5400000" scaled="0"/>
                </a:gradFill>
              </a:rPr>
              <a:t>Sweat the Details</a:t>
            </a:r>
            <a:endParaRPr lang="en-US" sz="1600" dirty="0">
              <a:gradFill>
                <a:gsLst>
                  <a:gs pos="2917">
                    <a:schemeClr val="tx1"/>
                  </a:gs>
                  <a:gs pos="30000">
                    <a:schemeClr val="tx1"/>
                  </a:gs>
                </a:gsLst>
                <a:lin ang="5400000" scaled="0"/>
              </a:gradFill>
            </a:endParaRPr>
          </a:p>
          <a:p>
            <a:pPr marL="342900" indent="-342900">
              <a:lnSpc>
                <a:spcPct val="90000"/>
              </a:lnSpc>
              <a:spcAft>
                <a:spcPts val="600"/>
              </a:spcAft>
              <a:buFont typeface="Wingdings" pitchFamily="2" charset="2"/>
              <a:buChar char="§"/>
            </a:pPr>
            <a:r>
              <a:rPr lang="en-US" sz="1600" dirty="0">
                <a:gradFill>
                  <a:gsLst>
                    <a:gs pos="2917">
                      <a:schemeClr val="tx1"/>
                    </a:gs>
                    <a:gs pos="30000">
                      <a:schemeClr val="tx1"/>
                    </a:gs>
                  </a:gsLst>
                  <a:lin ang="5400000" scaled="0"/>
                </a:gradFill>
              </a:rPr>
              <a:t>Organizing types in the left TOC</a:t>
            </a:r>
          </a:p>
          <a:p>
            <a:pPr marL="342900" indent="-342900">
              <a:lnSpc>
                <a:spcPct val="90000"/>
              </a:lnSpc>
              <a:spcAft>
                <a:spcPts val="600"/>
              </a:spcAft>
              <a:buFont typeface="Wingdings" pitchFamily="2" charset="2"/>
              <a:buChar char="§"/>
            </a:pPr>
            <a:r>
              <a:rPr lang="en-US" sz="1600" dirty="0">
                <a:gradFill>
                  <a:gsLst>
                    <a:gs pos="2917">
                      <a:schemeClr val="tx1"/>
                    </a:gs>
                    <a:gs pos="30000">
                      <a:schemeClr val="tx1"/>
                    </a:gs>
                  </a:gsLst>
                  <a:lin ang="5400000" scaled="0"/>
                </a:gradFill>
              </a:rPr>
              <a:t>Fast performance is delightful</a:t>
            </a:r>
          </a:p>
          <a:p>
            <a:pPr marL="342900" indent="-342900">
              <a:lnSpc>
                <a:spcPct val="90000"/>
              </a:lnSpc>
              <a:spcAft>
                <a:spcPts val="600"/>
              </a:spcAft>
              <a:buFont typeface="Wingdings" pitchFamily="2" charset="2"/>
              <a:buChar char="§"/>
            </a:pPr>
            <a:r>
              <a:rPr lang="en-US" sz="1600" dirty="0">
                <a:gradFill>
                  <a:gsLst>
                    <a:gs pos="2917">
                      <a:schemeClr val="tx1"/>
                    </a:gs>
                    <a:gs pos="30000">
                      <a:schemeClr val="tx1"/>
                    </a:gs>
                  </a:gsLst>
                  <a:lin ang="5400000" scaled="0"/>
                </a:gradFill>
              </a:rPr>
              <a:t>Interactive coding </a:t>
            </a:r>
          </a:p>
          <a:p>
            <a:pPr marL="342900" indent="-342900">
              <a:lnSpc>
                <a:spcPct val="90000"/>
              </a:lnSpc>
              <a:spcAft>
                <a:spcPts val="600"/>
              </a:spcAft>
              <a:buFont typeface="Wingdings" pitchFamily="2" charset="2"/>
              <a:buChar char="§"/>
            </a:pPr>
            <a:r>
              <a:rPr lang="en-US" sz="1600" dirty="0">
                <a:gradFill>
                  <a:gsLst>
                    <a:gs pos="2917">
                      <a:schemeClr val="tx1"/>
                    </a:gs>
                    <a:gs pos="30000">
                      <a:schemeClr val="tx1"/>
                    </a:gs>
                  </a:gsLst>
                  <a:lin ang="5400000" scaled="0"/>
                </a:gradFill>
              </a:rPr>
              <a:t>IntelliSense in the browser</a:t>
            </a:r>
          </a:p>
          <a:p>
            <a:pPr marL="285750" indent="-285750">
              <a:lnSpc>
                <a:spcPct val="90000"/>
              </a:lnSpc>
              <a:spcAft>
                <a:spcPts val="600"/>
              </a:spcAft>
              <a:buFont typeface="Wingdings" pitchFamily="2" charset="2"/>
              <a:buChar char="§"/>
            </a:pPr>
            <a:r>
              <a:rPr lang="en-US" sz="1600" b="1" dirty="0">
                <a:gradFill>
                  <a:gsLst>
                    <a:gs pos="2917">
                      <a:schemeClr val="tx1"/>
                    </a:gs>
                    <a:gs pos="30000">
                      <a:schemeClr val="tx1"/>
                    </a:gs>
                  </a:gsLst>
                  <a:lin ang="5400000" scaled="0"/>
                </a:gradFill>
              </a:rPr>
              <a:t>Fundamentals</a:t>
            </a:r>
            <a:r>
              <a:rPr lang="en-US" sz="1600" dirty="0">
                <a:gradFill>
                  <a:gsLst>
                    <a:gs pos="2917">
                      <a:schemeClr val="tx1"/>
                    </a:gs>
                    <a:gs pos="30000">
                      <a:schemeClr val="tx1"/>
                    </a:gs>
                  </a:gsLst>
                  <a:lin ang="5400000" scaled="0"/>
                </a:gradFill>
              </a:rPr>
              <a:t>:</a:t>
            </a:r>
          </a:p>
          <a:p>
            <a:pPr marL="342900" indent="-342900">
              <a:lnSpc>
                <a:spcPct val="90000"/>
              </a:lnSpc>
              <a:spcAft>
                <a:spcPts val="600"/>
              </a:spcAft>
              <a:buFont typeface="Wingdings" pitchFamily="2" charset="2"/>
              <a:buChar char="§"/>
            </a:pPr>
            <a:r>
              <a:rPr lang="en-US" sz="1600" dirty="0">
                <a:gradFill>
                  <a:gsLst>
                    <a:gs pos="2917">
                      <a:schemeClr val="tx1"/>
                    </a:gs>
                    <a:gs pos="30000">
                      <a:schemeClr val="tx1"/>
                    </a:gs>
                  </a:gsLst>
                  <a:lin ang="5400000" scaled="0"/>
                </a:gradFill>
              </a:rPr>
              <a:t>Inclusive Design</a:t>
            </a:r>
          </a:p>
          <a:p>
            <a:pPr marL="342900" indent="-342900">
              <a:lnSpc>
                <a:spcPct val="90000"/>
              </a:lnSpc>
              <a:spcAft>
                <a:spcPts val="600"/>
              </a:spcAft>
              <a:buFont typeface="Wingdings" pitchFamily="2" charset="2"/>
              <a:buChar char="§"/>
            </a:pPr>
            <a:r>
              <a:rPr lang="en-US" sz="1600" dirty="0">
                <a:gradFill>
                  <a:gsLst>
                    <a:gs pos="2917">
                      <a:schemeClr val="tx1"/>
                    </a:gs>
                    <a:gs pos="30000">
                      <a:schemeClr val="tx1"/>
                    </a:gs>
                  </a:gsLst>
                  <a:lin ang="5400000" scaled="0"/>
                </a:gradFill>
              </a:rPr>
              <a:t>Localization and Globalization</a:t>
            </a:r>
          </a:p>
        </p:txBody>
      </p:sp>
      <p:sp>
        <p:nvSpPr>
          <p:cNvPr id="2" name="Title 1">
            <a:extLst>
              <a:ext uri="{FF2B5EF4-FFF2-40B4-BE49-F238E27FC236}">
                <a16:creationId xmlns:a16="http://schemas.microsoft.com/office/drawing/2014/main" id="{C20F8283-882A-5D4B-9ABF-CBDB13A4761B}"/>
              </a:ext>
            </a:extLst>
          </p:cNvPr>
          <p:cNvSpPr>
            <a:spLocks noGrp="1"/>
          </p:cNvSpPr>
          <p:nvPr>
            <p:ph type="title"/>
          </p:nvPr>
        </p:nvSpPr>
        <p:spPr>
          <a:xfrm>
            <a:off x="0" y="288464"/>
            <a:ext cx="5194252" cy="758825"/>
          </a:xfrm>
        </p:spPr>
        <p:txBody>
          <a:bodyPr/>
          <a:lstStyle/>
          <a:p>
            <a:pPr algn="ctr"/>
            <a:r>
              <a:rPr lang="en-US" dirty="0"/>
              <a:t>Lessons Learned</a:t>
            </a:r>
          </a:p>
        </p:txBody>
      </p:sp>
      <p:sp>
        <p:nvSpPr>
          <p:cNvPr id="6" name="strategy" title="Icon of two circles and a curved arrow winding between three exes connecting them">
            <a:extLst>
              <a:ext uri="{FF2B5EF4-FFF2-40B4-BE49-F238E27FC236}">
                <a16:creationId xmlns:a16="http://schemas.microsoft.com/office/drawing/2014/main" id="{B190FF78-E724-F345-AFEC-5CBDC85B42E8}"/>
              </a:ext>
            </a:extLst>
          </p:cNvPr>
          <p:cNvSpPr>
            <a:spLocks noChangeAspect="1" noEditPoints="1"/>
          </p:cNvSpPr>
          <p:nvPr/>
        </p:nvSpPr>
        <p:spPr bwMode="auto">
          <a:xfrm>
            <a:off x="1438717" y="2407927"/>
            <a:ext cx="1711055" cy="227968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8CD059B8-CA36-0E4F-9AB9-C3C0752158D9}"/>
              </a:ext>
            </a:extLst>
          </p:cNvPr>
          <p:cNvSpPr/>
          <p:nvPr/>
        </p:nvSpPr>
        <p:spPr>
          <a:xfrm>
            <a:off x="0" y="5231338"/>
            <a:ext cx="5194251" cy="1200329"/>
          </a:xfrm>
          <a:prstGeom prst="rect">
            <a:avLst/>
          </a:prstGeom>
        </p:spPr>
        <p:txBody>
          <a:bodyPr wrap="square">
            <a:spAutoFit/>
          </a:bodyPr>
          <a:lstStyle/>
          <a:p>
            <a:pPr>
              <a:lnSpc>
                <a:spcPct val="90000"/>
              </a:lnSpc>
              <a:spcAft>
                <a:spcPts val="600"/>
              </a:spcAft>
            </a:pPr>
            <a:r>
              <a:rPr lang="en-US" sz="2000" b="1" dirty="0">
                <a:gradFill>
                  <a:gsLst>
                    <a:gs pos="2917">
                      <a:schemeClr val="tx1"/>
                    </a:gs>
                    <a:gs pos="30000">
                      <a:schemeClr val="tx1"/>
                    </a:gs>
                  </a:gsLst>
                  <a:lin ang="5400000" scaled="0"/>
                </a:gradFill>
              </a:rPr>
              <a:t>Treat Documentation like an OSS Project: </a:t>
            </a:r>
            <a:r>
              <a:rPr lang="en-US" sz="2000" dirty="0">
                <a:gradFill>
                  <a:gsLst>
                    <a:gs pos="2917">
                      <a:schemeClr val="tx1"/>
                    </a:gs>
                    <a:gs pos="30000">
                      <a:schemeClr val="tx1"/>
                    </a:gs>
                  </a:gsLst>
                  <a:lin ang="5400000" scaled="0"/>
                </a:gradFill>
              </a:rPr>
              <a:t>Git, GitHub, CI, GitHub Issues, Community Contributions, Twitter, Advocate for customers</a:t>
            </a:r>
          </a:p>
        </p:txBody>
      </p:sp>
      <p:sp>
        <p:nvSpPr>
          <p:cNvPr id="7" name="Title 1">
            <a:extLst>
              <a:ext uri="{FF2B5EF4-FFF2-40B4-BE49-F238E27FC236}">
                <a16:creationId xmlns:a16="http://schemas.microsoft.com/office/drawing/2014/main" id="{5FA2CD4B-4EEF-D44E-A91E-A2B04FB98FFD}"/>
              </a:ext>
            </a:extLst>
          </p:cNvPr>
          <p:cNvSpPr txBox="1">
            <a:spLocks/>
          </p:cNvSpPr>
          <p:nvPr/>
        </p:nvSpPr>
        <p:spPr>
          <a:xfrm>
            <a:off x="-32532" y="968783"/>
            <a:ext cx="5194252" cy="758825"/>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a:lstStyle>
          <a:p>
            <a:pPr algn="ctr"/>
            <a:r>
              <a:rPr lang="en-US" sz="2400" dirty="0">
                <a:solidFill>
                  <a:srgbClr val="0078D4"/>
                </a:solidFill>
              </a:rPr>
              <a:t>Docs and Learn are a </a:t>
            </a:r>
          </a:p>
          <a:p>
            <a:pPr algn="ctr"/>
            <a:r>
              <a:rPr lang="en-US" sz="2400" dirty="0">
                <a:solidFill>
                  <a:srgbClr val="0078D4"/>
                </a:solidFill>
              </a:rPr>
              <a:t>Team Sport</a:t>
            </a:r>
          </a:p>
        </p:txBody>
      </p:sp>
    </p:spTree>
    <p:extLst>
      <p:ext uri="{BB962C8B-B14F-4D97-AF65-F5344CB8AC3E}">
        <p14:creationId xmlns:p14="http://schemas.microsoft.com/office/powerpoint/2010/main" val="80569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cid:image008.jpg@01D40DAF.0C16DD90">
            <a:extLst>
              <a:ext uri="{FF2B5EF4-FFF2-40B4-BE49-F238E27FC236}">
                <a16:creationId xmlns:a16="http://schemas.microsoft.com/office/drawing/2014/main" id="{4E0F4410-8EF9-1349-89BF-E264E5B869C1}"/>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9424360" y="1088413"/>
            <a:ext cx="3012115" cy="44644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social media post&#10;&#10;Description automatically generated">
            <a:extLst>
              <a:ext uri="{FF2B5EF4-FFF2-40B4-BE49-F238E27FC236}">
                <a16:creationId xmlns:a16="http://schemas.microsoft.com/office/drawing/2014/main" id="{970D7394-E91C-344C-BC97-B9CBF067B70B}"/>
              </a:ext>
            </a:extLst>
          </p:cNvPr>
          <p:cNvPicPr>
            <a:picLocks noChangeAspect="1"/>
          </p:cNvPicPr>
          <p:nvPr/>
        </p:nvPicPr>
        <p:blipFill>
          <a:blip r:embed="rId4"/>
          <a:stretch>
            <a:fillRect/>
          </a:stretch>
        </p:blipFill>
        <p:spPr>
          <a:xfrm>
            <a:off x="0" y="1088412"/>
            <a:ext cx="9424360" cy="5349710"/>
          </a:xfrm>
          <a:prstGeom prst="rect">
            <a:avLst/>
          </a:prstGeom>
        </p:spPr>
      </p:pic>
      <p:sp>
        <p:nvSpPr>
          <p:cNvPr id="7" name="Title 1">
            <a:extLst>
              <a:ext uri="{FF2B5EF4-FFF2-40B4-BE49-F238E27FC236}">
                <a16:creationId xmlns:a16="http://schemas.microsoft.com/office/drawing/2014/main" id="{ACFE8425-28F3-1748-BAB0-BA5B642BE41E}"/>
              </a:ext>
            </a:extLst>
          </p:cNvPr>
          <p:cNvSpPr>
            <a:spLocks noGrp="1"/>
          </p:cNvSpPr>
          <p:nvPr>
            <p:ph type="title"/>
          </p:nvPr>
        </p:nvSpPr>
        <p:spPr>
          <a:xfrm>
            <a:off x="296770" y="329586"/>
            <a:ext cx="5320258" cy="758825"/>
          </a:xfrm>
        </p:spPr>
        <p:txBody>
          <a:bodyPr/>
          <a:lstStyle/>
          <a:p>
            <a:r>
              <a:rPr lang="en-US" dirty="0"/>
              <a:t>Experiences customers love</a:t>
            </a:r>
          </a:p>
        </p:txBody>
      </p:sp>
    </p:spTree>
    <p:extLst>
      <p:ext uri="{BB962C8B-B14F-4D97-AF65-F5344CB8AC3E}">
        <p14:creationId xmlns:p14="http://schemas.microsoft.com/office/powerpoint/2010/main" val="240827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4D8E0-9E57-0D42-9735-C123BC3D718A}"/>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F2DC0AED-66FA-A24F-B18F-0796275B6592}"/>
              </a:ext>
            </a:extLst>
          </p:cNvPr>
          <p:cNvSpPr>
            <a:spLocks noGrp="1"/>
          </p:cNvSpPr>
          <p:nvPr>
            <p:ph idx="1"/>
          </p:nvPr>
        </p:nvSpPr>
        <p:spPr>
          <a:xfrm>
            <a:off x="434975" y="1560800"/>
            <a:ext cx="6480175" cy="3872923"/>
          </a:xfrm>
        </p:spPr>
        <p:txBody>
          <a:bodyPr lIns="91440" tIns="91440" spcCol="182880">
            <a:normAutofit lnSpcReduction="10000"/>
          </a:bodyPr>
          <a:lstStyle/>
          <a:p>
            <a:pPr marL="457200" indent="-457200">
              <a:buFont typeface="Arial" panose="020B0604020202020204" pitchFamily="34" charset="0"/>
              <a:buChar char="•"/>
            </a:pPr>
            <a:r>
              <a:rPr lang="en-US" sz="2000" b="1" dirty="0"/>
              <a:t>Twitter</a:t>
            </a:r>
            <a:r>
              <a:rPr lang="en-US" sz="2000" dirty="0"/>
              <a:t>: @danielfe, @docsmsft</a:t>
            </a:r>
          </a:p>
          <a:p>
            <a:pPr marL="457200" indent="-457200">
              <a:buFont typeface="Arial" panose="020B0604020202020204" pitchFamily="34" charset="0"/>
              <a:buChar char="•"/>
            </a:pPr>
            <a:r>
              <a:rPr lang="en-US" sz="2000" b="1" dirty="0"/>
              <a:t>Team Blog</a:t>
            </a:r>
            <a:r>
              <a:rPr lang="en-US" sz="2000" dirty="0"/>
              <a:t>: </a:t>
            </a:r>
            <a:r>
              <a:rPr lang="en-US" sz="2000" dirty="0">
                <a:hlinkClick r:id="rId2"/>
              </a:rPr>
              <a:t>https://docs.Microsoft.com/teamblog/</a:t>
            </a:r>
            <a:r>
              <a:rPr lang="en-US" sz="2000" dirty="0"/>
              <a:t> </a:t>
            </a:r>
          </a:p>
          <a:p>
            <a:pPr marL="457200" indent="-457200">
              <a:buFont typeface="Arial" panose="020B0604020202020204" pitchFamily="34" charset="0"/>
              <a:buChar char="•"/>
            </a:pPr>
            <a:r>
              <a:rPr lang="en-US" sz="2000" b="1" dirty="0"/>
              <a:t>Docs</a:t>
            </a:r>
            <a:r>
              <a:rPr lang="en-US" sz="2000" dirty="0"/>
              <a:t>: </a:t>
            </a:r>
            <a:r>
              <a:rPr lang="en-US" sz="2000" dirty="0">
                <a:hlinkClick r:id="rId3"/>
              </a:rPr>
              <a:t>https://docs.microsoft.com</a:t>
            </a:r>
            <a:endParaRPr lang="en-US" sz="2000" dirty="0"/>
          </a:p>
          <a:p>
            <a:pPr marL="457200" indent="-457200">
              <a:buFont typeface="Arial" panose="020B0604020202020204" pitchFamily="34" charset="0"/>
              <a:buChar char="•"/>
            </a:pPr>
            <a:r>
              <a:rPr lang="en-US" sz="2000" b="1" dirty="0"/>
              <a:t>Learn</a:t>
            </a:r>
            <a:r>
              <a:rPr lang="en-US" sz="2000" dirty="0"/>
              <a:t>: </a:t>
            </a:r>
            <a:r>
              <a:rPr lang="en-US" sz="2000" dirty="0">
                <a:hlinkClick r:id="rId4"/>
              </a:rPr>
              <a:t>https://docs.microsoft.com/learn</a:t>
            </a:r>
            <a:r>
              <a:rPr lang="en-US" sz="2000" dirty="0"/>
              <a:t> </a:t>
            </a:r>
          </a:p>
          <a:p>
            <a:pPr marL="457200" indent="-457200">
              <a:buFont typeface="Arial" panose="020B0604020202020204" pitchFamily="34" charset="0"/>
              <a:buChar char="•"/>
            </a:pPr>
            <a:r>
              <a:rPr lang="en-US" sz="2000" b="1" dirty="0"/>
              <a:t>Reference</a:t>
            </a:r>
            <a:r>
              <a:rPr lang="en-US" sz="2000" dirty="0"/>
              <a:t>: </a:t>
            </a:r>
            <a:r>
              <a:rPr lang="en-US" sz="2000" dirty="0">
                <a:hlinkClick r:id="rId5"/>
              </a:rPr>
              <a:t>Doctainers</a:t>
            </a:r>
            <a:endParaRPr lang="en-US" sz="2000" dirty="0"/>
          </a:p>
          <a:p>
            <a:pPr marL="457200" indent="-457200">
              <a:buFont typeface="Arial" panose="020B0604020202020204" pitchFamily="34" charset="0"/>
              <a:buChar char="•"/>
            </a:pPr>
            <a:r>
              <a:rPr lang="en-US" sz="2000" b="1" dirty="0"/>
              <a:t>.NET Reference</a:t>
            </a:r>
            <a:r>
              <a:rPr lang="en-US" sz="2000" dirty="0"/>
              <a:t>: </a:t>
            </a:r>
            <a:r>
              <a:rPr lang="en-US" sz="2000" dirty="0">
                <a:hlinkClick r:id="rId6"/>
              </a:rPr>
              <a:t>mdoc</a:t>
            </a:r>
            <a:r>
              <a:rPr lang="en-US" sz="2000" dirty="0"/>
              <a:t> </a:t>
            </a:r>
          </a:p>
          <a:p>
            <a:pPr marL="457200" indent="-457200">
              <a:buFont typeface="Arial" panose="020B0604020202020204" pitchFamily="34" charset="0"/>
              <a:buChar char="•"/>
            </a:pPr>
            <a:r>
              <a:rPr lang="en-US" sz="2000" b="1" dirty="0"/>
              <a:t>Authoring</a:t>
            </a:r>
            <a:r>
              <a:rPr lang="en-US" sz="2000" dirty="0"/>
              <a:t>: </a:t>
            </a:r>
            <a:r>
              <a:rPr lang="en-US" sz="2000" dirty="0">
                <a:hlinkClick r:id="rId7"/>
              </a:rPr>
              <a:t>Docs Authoring Pack</a:t>
            </a:r>
            <a:endParaRPr lang="en-US" sz="2000" dirty="0"/>
          </a:p>
          <a:p>
            <a:pPr marL="457200" indent="-457200">
              <a:buFont typeface="Arial" panose="020B0604020202020204" pitchFamily="34" charset="0"/>
              <a:buChar char="•"/>
            </a:pPr>
            <a:r>
              <a:rPr lang="en-US" sz="2000" b="1" dirty="0"/>
              <a:t>Add GitHub Issues</a:t>
            </a:r>
            <a:r>
              <a:rPr lang="en-US" sz="2000" dirty="0"/>
              <a:t>: </a:t>
            </a:r>
            <a:r>
              <a:rPr lang="en-US" sz="2000" dirty="0">
                <a:hlinkClick r:id="rId8"/>
              </a:rPr>
              <a:t>https://utteranc.es/</a:t>
            </a:r>
            <a:r>
              <a:rPr lang="en-US" sz="2000" dirty="0"/>
              <a:t> </a:t>
            </a:r>
          </a:p>
          <a:p>
            <a:pPr marL="457200" indent="-457200">
              <a:buFont typeface="Arial" panose="020B0604020202020204" pitchFamily="34" charset="0"/>
              <a:buChar char="•"/>
            </a:pPr>
            <a:r>
              <a:rPr lang="en-US" sz="2000" b="1" dirty="0"/>
              <a:t>Syntax Highlighter</a:t>
            </a:r>
            <a:r>
              <a:rPr lang="en-US" sz="2000" dirty="0"/>
              <a:t>: </a:t>
            </a:r>
            <a:r>
              <a:rPr lang="en-US" sz="2000" dirty="0">
                <a:hlinkClick r:id="rId9"/>
              </a:rPr>
              <a:t>Highlight.js</a:t>
            </a:r>
            <a:endParaRPr lang="en-US" sz="2000" dirty="0"/>
          </a:p>
          <a:p>
            <a:pPr marL="457200" indent="-457200">
              <a:buFont typeface="Arial" panose="020B0604020202020204" pitchFamily="34" charset="0"/>
              <a:buChar char="•"/>
            </a:pPr>
            <a:r>
              <a:rPr lang="en-US" sz="2000" b="1" dirty="0"/>
              <a:t>Architecture</a:t>
            </a:r>
            <a:r>
              <a:rPr lang="en-US" sz="2000" dirty="0"/>
              <a:t>: </a:t>
            </a:r>
            <a:r>
              <a:rPr lang="en-US" sz="2000" dirty="0">
                <a:hlinkClick r:id="rId10"/>
              </a:rPr>
              <a:t>Azure Architecture Center</a:t>
            </a:r>
            <a:endParaRPr lang="en-US" sz="2000" dirty="0"/>
          </a:p>
          <a:p>
            <a:pPr marL="457200" indent="-457200">
              <a:buFont typeface="Arial" panose="020B0604020202020204" pitchFamily="34" charset="0"/>
              <a:buChar char="•"/>
            </a:pPr>
            <a:r>
              <a:rPr lang="en-US" sz="2000" b="1" dirty="0"/>
              <a:t>Inclusive Design</a:t>
            </a:r>
            <a:r>
              <a:rPr lang="en-US" sz="2000" dirty="0"/>
              <a:t>: </a:t>
            </a:r>
            <a:r>
              <a:rPr lang="en-US" sz="2000" u="sng" dirty="0">
                <a:hlinkClick r:id="rId11"/>
              </a:rPr>
              <a:t>https://www.microsoft.com/design/inclusive/</a:t>
            </a:r>
            <a:endParaRPr lang="en-US" sz="2000" u="sng" dirty="0"/>
          </a:p>
          <a:p>
            <a:pPr marL="457200" indent="-457200">
              <a:buFont typeface="Arial" panose="020B0604020202020204" pitchFamily="34" charset="0"/>
              <a:buChar char="•"/>
            </a:pPr>
            <a:r>
              <a:rPr lang="en-US" sz="2000" b="1" dirty="0"/>
              <a:t>Content CMS</a:t>
            </a:r>
            <a:r>
              <a:rPr lang="en-US" sz="2000" dirty="0"/>
              <a:t>: </a:t>
            </a:r>
            <a:r>
              <a:rPr lang="en-US" sz="2000" dirty="0">
                <a:hlinkClick r:id="rId12"/>
              </a:rPr>
              <a:t>NetlifyCMS</a:t>
            </a:r>
            <a:r>
              <a:rPr lang="en-US" sz="2000" dirty="0"/>
              <a:t>, </a:t>
            </a:r>
            <a:r>
              <a:rPr lang="en-US" sz="2000" dirty="0">
                <a:hlinkClick r:id="rId13"/>
              </a:rPr>
              <a:t>Contentful</a:t>
            </a:r>
            <a:r>
              <a:rPr lang="en-US" sz="2000" dirty="0"/>
              <a:t>, </a:t>
            </a:r>
            <a:r>
              <a:rPr lang="en-US" sz="2000" dirty="0">
                <a:hlinkClick r:id="rId14"/>
              </a:rPr>
              <a:t>Strapi.io</a:t>
            </a:r>
            <a:endParaRPr lang="en-US" sz="2000" dirty="0"/>
          </a:p>
          <a:p>
            <a:r>
              <a:rPr lang="en-US" sz="2000" dirty="0"/>
              <a:t> </a:t>
            </a:r>
          </a:p>
        </p:txBody>
      </p:sp>
      <p:sp>
        <p:nvSpPr>
          <p:cNvPr id="4" name="TextBox 3">
            <a:extLst>
              <a:ext uri="{FF2B5EF4-FFF2-40B4-BE49-F238E27FC236}">
                <a16:creationId xmlns:a16="http://schemas.microsoft.com/office/drawing/2014/main" id="{1B3E23BD-4C68-4949-B54F-9EDD81756472}"/>
              </a:ext>
            </a:extLst>
          </p:cNvPr>
          <p:cNvSpPr txBox="1"/>
          <p:nvPr/>
        </p:nvSpPr>
        <p:spPr>
          <a:xfrm>
            <a:off x="7918106" y="1203325"/>
            <a:ext cx="4374596" cy="3404009"/>
          </a:xfrm>
          <a:prstGeom prst="rect">
            <a:avLst/>
          </a:prstGeom>
          <a:noFill/>
        </p:spPr>
        <p:txBody>
          <a:bodyPr wrap="non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Static Site Generators</a:t>
            </a:r>
            <a:endParaRPr lang="en-U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000" dirty="0">
                <a:hlinkClick r:id="rId15"/>
              </a:rPr>
              <a:t>JAMStack</a:t>
            </a:r>
            <a:r>
              <a:rPr lang="en-US" sz="2000" dirty="0"/>
              <a:t> Homepage</a:t>
            </a:r>
            <a:endParaRPr lang="en-US" sz="2000" dirty="0">
              <a:gradFill>
                <a:gsLst>
                  <a:gs pos="2917">
                    <a:schemeClr val="tx1"/>
                  </a:gs>
                  <a:gs pos="30000">
                    <a:schemeClr val="tx1"/>
                  </a:gs>
                </a:gsLst>
                <a:lin ang="5400000" scaled="0"/>
              </a:gradFill>
              <a:hlinkClick r:id="rId16"/>
            </a:endParaRP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hlinkClick r:id="rId16"/>
              </a:rPr>
              <a:t>Static Gen</a:t>
            </a:r>
            <a:r>
              <a:rPr lang="en-US" sz="2000" dirty="0">
                <a:gradFill>
                  <a:gsLst>
                    <a:gs pos="2917">
                      <a:schemeClr val="tx1"/>
                    </a:gs>
                    <a:gs pos="30000">
                      <a:schemeClr val="tx1"/>
                    </a:gs>
                  </a:gsLst>
                  <a:lin ang="5400000" scaled="0"/>
                </a:gradFill>
              </a:rPr>
              <a:t> – All Static Sites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hlinkClick r:id="rId17"/>
              </a:rPr>
              <a:t>Jekyll</a:t>
            </a:r>
            <a:r>
              <a:rPr lang="en-US" sz="2000" dirty="0">
                <a:gradFill>
                  <a:gsLst>
                    <a:gs pos="2917">
                      <a:schemeClr val="tx1"/>
                    </a:gs>
                    <a:gs pos="30000">
                      <a:schemeClr val="tx1"/>
                    </a:gs>
                  </a:gsLst>
                  <a:lin ang="5400000" scaled="0"/>
                </a:gradFill>
              </a:rPr>
              <a:t> Ruby / Liquid</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hlinkClick r:id="rId18"/>
              </a:rPr>
              <a:t>Hugo</a:t>
            </a:r>
            <a:r>
              <a:rPr lang="en-US" sz="2000" dirty="0">
                <a:gradFill>
                  <a:gsLst>
                    <a:gs pos="2917">
                      <a:schemeClr val="tx1"/>
                    </a:gs>
                    <a:gs pos="30000">
                      <a:schemeClr val="tx1"/>
                    </a:gs>
                  </a:gsLst>
                  <a:lin ang="5400000" scaled="0"/>
                </a:gradFill>
              </a:rPr>
              <a:t> Go / Go Templates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hlinkClick r:id="rId19"/>
              </a:rPr>
              <a:t>GatsbyJS</a:t>
            </a:r>
            <a:r>
              <a:rPr lang="en-US" sz="2000" dirty="0">
                <a:gradFill>
                  <a:gsLst>
                    <a:gs pos="2917">
                      <a:schemeClr val="tx1"/>
                    </a:gs>
                    <a:gs pos="30000">
                      <a:schemeClr val="tx1"/>
                    </a:gs>
                  </a:gsLst>
                  <a:lin ang="5400000" scaled="0"/>
                </a:gradFill>
              </a:rPr>
              <a:t> Node / </a:t>
            </a:r>
            <a:r>
              <a:rPr lang="en-US" sz="2000" dirty="0" err="1">
                <a:gradFill>
                  <a:gsLst>
                    <a:gs pos="2917">
                      <a:schemeClr val="tx1"/>
                    </a:gs>
                    <a:gs pos="30000">
                      <a:schemeClr val="tx1"/>
                    </a:gs>
                  </a:gsLst>
                  <a:lin ang="5400000" scaled="0"/>
                </a:gradFill>
              </a:rPr>
              <a:t>GraphQL</a:t>
            </a:r>
            <a:endParaRPr lang="en-U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hlinkClick r:id="rId20"/>
              </a:rPr>
              <a:t>DocFx</a:t>
            </a:r>
            <a:r>
              <a:rPr lang="en-US" sz="2000" dirty="0">
                <a:gradFill>
                  <a:gsLst>
                    <a:gs pos="2917">
                      <a:schemeClr val="tx1"/>
                    </a:gs>
                    <a:gs pos="30000">
                      <a:schemeClr val="tx1"/>
                    </a:gs>
                  </a:gsLst>
                  <a:lin ang="5400000" scaled="0"/>
                </a:gradFill>
              </a:rPr>
              <a:t> ASP.NET / Liquid</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hlinkClick r:id="rId21"/>
              </a:rPr>
              <a:t>RazorLight</a:t>
            </a:r>
            <a:r>
              <a:rPr lang="en-US" sz="2000" dirty="0">
                <a:gradFill>
                  <a:gsLst>
                    <a:gs pos="2917">
                      <a:schemeClr val="tx1"/>
                    </a:gs>
                    <a:gs pos="30000">
                      <a:schemeClr val="tx1"/>
                    </a:gs>
                  </a:gsLst>
                  <a:lin ang="5400000" scaled="0"/>
                </a:gradFill>
              </a:rPr>
              <a:t> ASP.NET / Razor</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hlinkClick r:id="rId22"/>
              </a:rPr>
              <a:t>Eleventy</a:t>
            </a:r>
            <a:r>
              <a:rPr lang="en-US" sz="2000" dirty="0">
                <a:gradFill>
                  <a:gsLst>
                    <a:gs pos="2917">
                      <a:schemeClr val="tx1"/>
                    </a:gs>
                    <a:gs pos="30000">
                      <a:schemeClr val="tx1"/>
                    </a:gs>
                  </a:gsLst>
                  <a:lin ang="5400000" scaled="0"/>
                </a:gradFill>
              </a:rPr>
              <a:t> 11 template languages </a:t>
            </a:r>
            <a:endParaRPr lang="en-US" sz="2000" dirty="0">
              <a:gradFill>
                <a:gsLst>
                  <a:gs pos="2917">
                    <a:schemeClr val="tx1"/>
                  </a:gs>
                  <a:gs pos="30000">
                    <a:schemeClr val="tx1"/>
                  </a:gs>
                </a:gsLst>
                <a:lin ang="5400000" scaled="0"/>
              </a:gradFill>
              <a:highlight>
                <a:srgbClr val="FF0000"/>
              </a:highlight>
            </a:endParaRPr>
          </a:p>
        </p:txBody>
      </p:sp>
    </p:spTree>
    <p:extLst>
      <p:ext uri="{BB962C8B-B14F-4D97-AF65-F5344CB8AC3E}">
        <p14:creationId xmlns:p14="http://schemas.microsoft.com/office/powerpoint/2010/main" val="175832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14241"/>
        </a:solidFill>
        <a:effectLst/>
      </p:bgPr>
    </p:bg>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03970CE3-90E4-134B-BBFD-6CF6AFCA2917}"/>
              </a:ext>
            </a:extLst>
          </p:cNvPr>
          <p:cNvGraphicFramePr>
            <a:graphicFrameLocks noGrp="1"/>
          </p:cNvGraphicFramePr>
          <p:nvPr>
            <p:extLst>
              <p:ext uri="{D42A27DB-BD31-4B8C-83A1-F6EECF244321}">
                <p14:modId xmlns:p14="http://schemas.microsoft.com/office/powerpoint/2010/main" val="4116880574"/>
              </p:ext>
            </p:extLst>
          </p:nvPr>
        </p:nvGraphicFramePr>
        <p:xfrm>
          <a:off x="69272" y="77820"/>
          <a:ext cx="12297930" cy="6871846"/>
        </p:xfrm>
        <a:graphic>
          <a:graphicData uri="http://schemas.openxmlformats.org/drawingml/2006/table">
            <a:tbl>
              <a:tblPr firstRow="1">
                <a:effectLst/>
              </a:tblPr>
              <a:tblGrid>
                <a:gridCol w="7803995">
                  <a:extLst>
                    <a:ext uri="{9D8B030D-6E8A-4147-A177-3AD203B41FA5}">
                      <a16:colId xmlns:a16="http://schemas.microsoft.com/office/drawing/2014/main" val="1428500374"/>
                    </a:ext>
                  </a:extLst>
                </a:gridCol>
                <a:gridCol w="4493935">
                  <a:extLst>
                    <a:ext uri="{9D8B030D-6E8A-4147-A177-3AD203B41FA5}">
                      <a16:colId xmlns:a16="http://schemas.microsoft.com/office/drawing/2014/main" val="1295345490"/>
                    </a:ext>
                  </a:extLst>
                </a:gridCol>
              </a:tblGrid>
              <a:tr h="3435923">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l" defTabSz="932323"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b="0" i="1" kern="1200" dirty="0">
                        <a:solidFill>
                          <a:srgbClr val="282828"/>
                        </a:solidFill>
                        <a:latin typeface="+mn-lt"/>
                        <a:ea typeface="Segoe UI" charset="0"/>
                        <a:cs typeface="Segoe UI" charset="0"/>
                      </a:endParaRPr>
                    </a:p>
                  </a:txBody>
                  <a:tcPr marL="186521" marR="186521" marT="93260" marB="93260">
                    <a:lnL w="76200" cap="flat" cmpd="sng" algn="ctr">
                      <a:solidFill>
                        <a:srgbClr val="414241"/>
                      </a:solidFill>
                      <a:prstDash val="solid"/>
                      <a:round/>
                      <a:headEnd type="none" w="med" len="med"/>
                      <a:tailEnd type="none" w="med" len="med"/>
                    </a:lnL>
                    <a:lnR w="76200" cap="flat" cmpd="sng" algn="ctr">
                      <a:solidFill>
                        <a:srgbClr val="414241"/>
                      </a:solidFill>
                      <a:prstDash val="solid"/>
                      <a:round/>
                      <a:headEnd type="none" w="med" len="med"/>
                      <a:tailEnd type="none" w="med" len="med"/>
                    </a:lnR>
                    <a:lnT w="76200" cap="flat" cmpd="sng" algn="ctr">
                      <a:solidFill>
                        <a:srgbClr val="414241"/>
                      </a:solidFill>
                      <a:prstDash val="solid"/>
                      <a:round/>
                      <a:headEnd type="none" w="med" len="med"/>
                      <a:tailEnd type="none" w="med" len="med"/>
                    </a:lnT>
                    <a:lnB w="76200" cap="flat" cmpd="sng" algn="ctr">
                      <a:solidFill>
                        <a:srgbClr val="41424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kern="1200" dirty="0">
                        <a:solidFill>
                          <a:schemeClr val="tx2"/>
                        </a:solidFill>
                        <a:latin typeface="+mn-lt"/>
                        <a:ea typeface="+mn-ea"/>
                        <a:cs typeface="+mn-cs"/>
                      </a:endParaRPr>
                    </a:p>
                  </a:txBody>
                  <a:tcPr marL="186521" marR="186521" marT="93260" marB="93260">
                    <a:lnL w="76200" cap="flat" cmpd="sng" algn="ctr">
                      <a:solidFill>
                        <a:srgbClr val="414241"/>
                      </a:solidFill>
                      <a:prstDash val="solid"/>
                      <a:round/>
                      <a:headEnd type="none" w="med" len="med"/>
                      <a:tailEnd type="none" w="med" len="med"/>
                    </a:lnL>
                    <a:lnR w="6350" cap="flat" cmpd="sng" algn="ctr">
                      <a:solidFill>
                        <a:srgbClr val="8CCAFD"/>
                      </a:solidFill>
                      <a:prstDash val="sysDot"/>
                      <a:round/>
                      <a:headEnd type="none" w="med" len="med"/>
                      <a:tailEnd type="none" w="med" len="med"/>
                    </a:lnR>
                    <a:lnT w="76200" cap="flat" cmpd="sng" algn="ctr">
                      <a:solidFill>
                        <a:srgbClr val="414241"/>
                      </a:solidFill>
                      <a:prstDash val="solid"/>
                      <a:round/>
                      <a:headEnd type="none" w="med" len="med"/>
                      <a:tailEnd type="none" w="med" len="med"/>
                    </a:lnT>
                    <a:lnB w="76200" cap="flat" cmpd="sng" algn="ctr">
                      <a:solidFill>
                        <a:srgbClr val="41424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92759167"/>
                  </a:ext>
                </a:extLst>
              </a:tr>
              <a:tr h="3435923">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400" kern="1200" dirty="0">
                        <a:solidFill>
                          <a:schemeClr val="tx2"/>
                        </a:solidFill>
                        <a:latin typeface="+mn-lt"/>
                        <a:ea typeface="+mn-ea"/>
                        <a:cs typeface="+mn-cs"/>
                      </a:endParaRPr>
                    </a:p>
                  </a:txBody>
                  <a:tcPr marL="186521" marR="186521" marT="93260" marB="93260">
                    <a:lnL w="76200" cap="flat" cmpd="sng" algn="ctr">
                      <a:solidFill>
                        <a:srgbClr val="414241"/>
                      </a:solidFill>
                      <a:prstDash val="solid"/>
                      <a:round/>
                      <a:headEnd type="none" w="med" len="med"/>
                      <a:tailEnd type="none" w="med" len="med"/>
                    </a:lnL>
                    <a:lnR w="76200" cap="flat" cmpd="sng" algn="ctr">
                      <a:solidFill>
                        <a:srgbClr val="414241"/>
                      </a:solidFill>
                      <a:prstDash val="solid"/>
                      <a:round/>
                      <a:headEnd type="none" w="med" len="med"/>
                      <a:tailEnd type="none" w="med" len="med"/>
                    </a:lnR>
                    <a:lnT w="76200" cap="flat" cmpd="sng" algn="ctr">
                      <a:solidFill>
                        <a:srgbClr val="414241"/>
                      </a:solidFill>
                      <a:prstDash val="solid"/>
                      <a:round/>
                      <a:headEnd type="none" w="med" len="med"/>
                      <a:tailEnd type="none" w="med" len="med"/>
                    </a:lnT>
                    <a:lnB w="76200" cap="flat" cmpd="sng" algn="ctr">
                      <a:solidFill>
                        <a:srgbClr val="41424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b="0" i="0" dirty="0">
                        <a:solidFill>
                          <a:schemeClr val="tx2"/>
                        </a:solidFill>
                        <a:latin typeface="+mn-lt"/>
                      </a:endParaRPr>
                    </a:p>
                  </a:txBody>
                  <a:tcPr marL="186521" marR="186521" marT="93260" marB="93260">
                    <a:lnL w="76200" cap="flat" cmpd="sng" algn="ctr">
                      <a:solidFill>
                        <a:srgbClr val="414241"/>
                      </a:solidFill>
                      <a:prstDash val="solid"/>
                      <a:round/>
                      <a:headEnd type="none" w="med" len="med"/>
                      <a:tailEnd type="none" w="med" len="med"/>
                    </a:lnL>
                    <a:lnR w="6350" cap="flat" cmpd="sng" algn="ctr">
                      <a:solidFill>
                        <a:srgbClr val="8CCAFD"/>
                      </a:solidFill>
                      <a:prstDash val="sysDot"/>
                      <a:round/>
                      <a:headEnd type="none" w="med" len="med"/>
                      <a:tailEnd type="none" w="med" len="med"/>
                    </a:lnR>
                    <a:lnT w="76200" cap="flat" cmpd="sng" algn="ctr">
                      <a:solidFill>
                        <a:srgbClr val="414241"/>
                      </a:solidFill>
                      <a:prstDash val="solid"/>
                      <a:round/>
                      <a:headEnd type="none" w="med" len="med"/>
                      <a:tailEnd type="none" w="med" len="med"/>
                    </a:lnT>
                    <a:lnB w="76200" cap="flat" cmpd="sng" algn="ctr">
                      <a:solidFill>
                        <a:srgbClr val="41424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6808894"/>
                  </a:ext>
                </a:extLst>
              </a:tr>
            </a:tbl>
          </a:graphicData>
        </a:graphic>
      </p:graphicFrame>
      <p:pic>
        <p:nvPicPr>
          <p:cNvPr id="22" name="Picture 21">
            <a:extLst>
              <a:ext uri="{FF2B5EF4-FFF2-40B4-BE49-F238E27FC236}">
                <a16:creationId xmlns:a16="http://schemas.microsoft.com/office/drawing/2014/main" id="{A577BA41-FAEE-5245-908F-BE522548CE23}"/>
              </a:ext>
            </a:extLst>
          </p:cNvPr>
          <p:cNvPicPr>
            <a:picLocks noChangeAspect="1"/>
          </p:cNvPicPr>
          <p:nvPr/>
        </p:nvPicPr>
        <p:blipFill rotWithShape="1">
          <a:blip r:embed="rId2"/>
          <a:srcRect b="38155"/>
          <a:stretch/>
        </p:blipFill>
        <p:spPr>
          <a:xfrm>
            <a:off x="208759" y="930351"/>
            <a:ext cx="7457978" cy="1958885"/>
          </a:xfrm>
          <a:prstGeom prst="rect">
            <a:avLst/>
          </a:prstGeom>
        </p:spPr>
      </p:pic>
      <p:pic>
        <p:nvPicPr>
          <p:cNvPr id="7" name="Picture 6">
            <a:extLst>
              <a:ext uri="{FF2B5EF4-FFF2-40B4-BE49-F238E27FC236}">
                <a16:creationId xmlns:a16="http://schemas.microsoft.com/office/drawing/2014/main" id="{9F940729-3216-2143-826F-50BFBDF1C3DE}"/>
              </a:ext>
            </a:extLst>
          </p:cNvPr>
          <p:cNvPicPr>
            <a:picLocks noChangeAspect="1"/>
          </p:cNvPicPr>
          <p:nvPr/>
        </p:nvPicPr>
        <p:blipFill>
          <a:blip r:embed="rId3"/>
          <a:stretch>
            <a:fillRect/>
          </a:stretch>
        </p:blipFill>
        <p:spPr>
          <a:xfrm>
            <a:off x="643340" y="3854497"/>
            <a:ext cx="6588816" cy="2586265"/>
          </a:xfrm>
          <a:prstGeom prst="rect">
            <a:avLst/>
          </a:prstGeom>
        </p:spPr>
      </p:pic>
      <p:pic>
        <p:nvPicPr>
          <p:cNvPr id="4" name="Picture 3">
            <a:extLst>
              <a:ext uri="{FF2B5EF4-FFF2-40B4-BE49-F238E27FC236}">
                <a16:creationId xmlns:a16="http://schemas.microsoft.com/office/drawing/2014/main" id="{066627CA-AF1A-6942-AB71-B051E770DE03}"/>
              </a:ext>
            </a:extLst>
          </p:cNvPr>
          <p:cNvPicPr>
            <a:picLocks noChangeAspect="1"/>
          </p:cNvPicPr>
          <p:nvPr/>
        </p:nvPicPr>
        <p:blipFill>
          <a:blip r:embed="rId4"/>
          <a:stretch>
            <a:fillRect/>
          </a:stretch>
        </p:blipFill>
        <p:spPr>
          <a:xfrm>
            <a:off x="8115294" y="538549"/>
            <a:ext cx="2436747" cy="2904068"/>
          </a:xfrm>
          <a:prstGeom prst="rect">
            <a:avLst/>
          </a:prstGeom>
        </p:spPr>
      </p:pic>
      <p:sp>
        <p:nvSpPr>
          <p:cNvPr id="12" name="TextBox 11">
            <a:extLst>
              <a:ext uri="{FF2B5EF4-FFF2-40B4-BE49-F238E27FC236}">
                <a16:creationId xmlns:a16="http://schemas.microsoft.com/office/drawing/2014/main" id="{5DBA5A5E-5152-2649-B81C-77075D1F541A}"/>
              </a:ext>
            </a:extLst>
          </p:cNvPr>
          <p:cNvSpPr txBox="1"/>
          <p:nvPr/>
        </p:nvSpPr>
        <p:spPr>
          <a:xfrm>
            <a:off x="8032034" y="265982"/>
            <a:ext cx="2603268" cy="369332"/>
          </a:xfrm>
          <a:prstGeom prst="rect">
            <a:avLst/>
          </a:prstGeom>
          <a:noFill/>
        </p:spPr>
        <p:txBody>
          <a:bodyPr wrap="square" rtlCol="0">
            <a:spAutoFit/>
          </a:bodyPr>
          <a:lstStyle/>
          <a:p>
            <a:pPr defTabSz="621716"/>
            <a:r>
              <a:rPr lang="en-US" sz="1800" b="1" dirty="0">
                <a:latin typeface="Segoe UI" panose="020B0502040204020203" pitchFamily="34" charset="0"/>
                <a:ea typeface="Segoe UI Semibold" charset="0"/>
                <a:cs typeface="Segoe UI" panose="020B0502040204020203" pitchFamily="34" charset="0"/>
              </a:rPr>
              <a:t>Developer Importance</a:t>
            </a:r>
          </a:p>
        </p:txBody>
      </p:sp>
      <p:sp>
        <p:nvSpPr>
          <p:cNvPr id="23" name="Rectangle 22">
            <a:extLst>
              <a:ext uri="{FF2B5EF4-FFF2-40B4-BE49-F238E27FC236}">
                <a16:creationId xmlns:a16="http://schemas.microsoft.com/office/drawing/2014/main" id="{5D16DB38-9823-114C-90ED-3542B1F5F9AF}"/>
              </a:ext>
            </a:extLst>
          </p:cNvPr>
          <p:cNvSpPr/>
          <p:nvPr/>
        </p:nvSpPr>
        <p:spPr bwMode="auto">
          <a:xfrm>
            <a:off x="1028700" y="1632817"/>
            <a:ext cx="1567543" cy="244970"/>
          </a:xfrm>
          <a:prstGeom prst="rect">
            <a:avLst/>
          </a:prstGeom>
          <a:noFill/>
          <a:ln w="19050">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200" indent="-457200" algn="ctr" defTabSz="932472" fontAlgn="base">
              <a:lnSpc>
                <a:spcPct val="90000"/>
              </a:lnSpc>
              <a:spcBef>
                <a:spcPct val="0"/>
              </a:spcBef>
              <a:spcAft>
                <a:spcPct val="0"/>
              </a:spcAft>
              <a:buFont typeface="+mj-lt"/>
              <a:buAutoNum type="arabicPeriod"/>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55E356EB-8FDF-0948-9F43-29FE2341001E}"/>
              </a:ext>
            </a:extLst>
          </p:cNvPr>
          <p:cNvSpPr/>
          <p:nvPr/>
        </p:nvSpPr>
        <p:spPr bwMode="auto">
          <a:xfrm>
            <a:off x="8032034" y="1051898"/>
            <a:ext cx="2603268" cy="469827"/>
          </a:xfrm>
          <a:prstGeom prst="rect">
            <a:avLst/>
          </a:prstGeom>
          <a:noFill/>
          <a:ln w="19050">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200" indent="-457200" algn="ctr" defTabSz="932472" fontAlgn="base">
              <a:lnSpc>
                <a:spcPct val="90000"/>
              </a:lnSpc>
              <a:spcBef>
                <a:spcPct val="0"/>
              </a:spcBef>
              <a:spcAft>
                <a:spcPct val="0"/>
              </a:spcAft>
              <a:buFont typeface="+mj-lt"/>
              <a:buAutoNum type="arabicPeriod"/>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CADB4648-E149-F245-BF51-A92C72B6DCE1}"/>
              </a:ext>
            </a:extLst>
          </p:cNvPr>
          <p:cNvSpPr/>
          <p:nvPr/>
        </p:nvSpPr>
        <p:spPr bwMode="auto">
          <a:xfrm>
            <a:off x="622558" y="4513086"/>
            <a:ext cx="2027124" cy="253786"/>
          </a:xfrm>
          <a:prstGeom prst="rect">
            <a:avLst/>
          </a:prstGeom>
          <a:noFill/>
          <a:ln w="19050">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200" indent="-457200" algn="ctr" defTabSz="932472" fontAlgn="base">
              <a:lnSpc>
                <a:spcPct val="90000"/>
              </a:lnSpc>
              <a:spcBef>
                <a:spcPct val="0"/>
              </a:spcBef>
              <a:spcAft>
                <a:spcPct val="0"/>
              </a:spcAft>
              <a:buFont typeface="+mj-lt"/>
              <a:buAutoNum type="arabicPeriod"/>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EE231540-572C-DD4D-8ECF-74AA5AF29626}"/>
              </a:ext>
            </a:extLst>
          </p:cNvPr>
          <p:cNvGrpSpPr/>
          <p:nvPr/>
        </p:nvGrpSpPr>
        <p:grpSpPr>
          <a:xfrm>
            <a:off x="8115294" y="4032387"/>
            <a:ext cx="4335168" cy="830997"/>
            <a:chOff x="8115294" y="5684704"/>
            <a:chExt cx="4335168" cy="830997"/>
          </a:xfrm>
        </p:grpSpPr>
        <p:sp>
          <p:nvSpPr>
            <p:cNvPr id="9" name="Rectangle 8">
              <a:extLst>
                <a:ext uri="{FF2B5EF4-FFF2-40B4-BE49-F238E27FC236}">
                  <a16:creationId xmlns:a16="http://schemas.microsoft.com/office/drawing/2014/main" id="{E0B24A7D-4E02-CA4E-BB03-6DF15588E371}"/>
                </a:ext>
              </a:extLst>
            </p:cNvPr>
            <p:cNvSpPr/>
            <p:nvPr/>
          </p:nvSpPr>
          <p:spPr>
            <a:xfrm>
              <a:off x="8115294" y="5684704"/>
              <a:ext cx="4335168" cy="830997"/>
            </a:xfrm>
            <a:prstGeom prst="rect">
              <a:avLst/>
            </a:prstGeom>
          </p:spPr>
          <p:txBody>
            <a:bodyPr wrap="square">
              <a:spAutoFit/>
            </a:bodyPr>
            <a:lstStyle/>
            <a:p>
              <a:r>
                <a:rPr lang="en-US" sz="1600" i="1" dirty="0">
                  <a:solidFill>
                    <a:srgbClr val="000000"/>
                  </a:solidFill>
                </a:rPr>
                <a:t>“While Microsoft Azure is an enterprise-ready platform … customers cite issues with </a:t>
              </a:r>
              <a:r>
                <a:rPr lang="en-US" sz="1600" b="1" i="1" dirty="0">
                  <a:solidFill>
                    <a:srgbClr val="000000"/>
                  </a:solidFill>
                </a:rPr>
                <a:t>documentation and training…”</a:t>
              </a:r>
            </a:p>
          </p:txBody>
        </p:sp>
        <p:sp>
          <p:nvSpPr>
            <p:cNvPr id="26" name="Rectangle 25">
              <a:extLst>
                <a:ext uri="{FF2B5EF4-FFF2-40B4-BE49-F238E27FC236}">
                  <a16:creationId xmlns:a16="http://schemas.microsoft.com/office/drawing/2014/main" id="{38F60123-7ED5-4148-A467-BF770D330230}"/>
                </a:ext>
              </a:extLst>
            </p:cNvPr>
            <p:cNvSpPr/>
            <p:nvPr/>
          </p:nvSpPr>
          <p:spPr bwMode="auto">
            <a:xfrm>
              <a:off x="8115295" y="6219637"/>
              <a:ext cx="3162306" cy="296064"/>
            </a:xfrm>
            <a:prstGeom prst="rect">
              <a:avLst/>
            </a:prstGeom>
            <a:noFill/>
            <a:ln w="19050">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200" indent="-457200" algn="ctr" defTabSz="932472" fontAlgn="base">
                <a:lnSpc>
                  <a:spcPct val="90000"/>
                </a:lnSpc>
                <a:spcBef>
                  <a:spcPct val="0"/>
                </a:spcBef>
                <a:spcAft>
                  <a:spcPct val="0"/>
                </a:spcAft>
                <a:buFont typeface="+mj-lt"/>
                <a:buAutoNum type="arabicPeriod"/>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 name="TextBox 26">
            <a:extLst>
              <a:ext uri="{FF2B5EF4-FFF2-40B4-BE49-F238E27FC236}">
                <a16:creationId xmlns:a16="http://schemas.microsoft.com/office/drawing/2014/main" id="{11ADB627-58A9-0040-8A72-35D56B4D3FCA}"/>
              </a:ext>
            </a:extLst>
          </p:cNvPr>
          <p:cNvSpPr txBox="1"/>
          <p:nvPr/>
        </p:nvSpPr>
        <p:spPr>
          <a:xfrm>
            <a:off x="11062177" y="3056933"/>
            <a:ext cx="1412887"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DZone Dev Survey</a:t>
            </a:r>
          </a:p>
        </p:txBody>
      </p:sp>
      <p:sp>
        <p:nvSpPr>
          <p:cNvPr id="28" name="TextBox 27">
            <a:extLst>
              <a:ext uri="{FF2B5EF4-FFF2-40B4-BE49-F238E27FC236}">
                <a16:creationId xmlns:a16="http://schemas.microsoft.com/office/drawing/2014/main" id="{C8157114-7810-BF48-B051-10E3D29B598D}"/>
              </a:ext>
            </a:extLst>
          </p:cNvPr>
          <p:cNvSpPr txBox="1"/>
          <p:nvPr/>
        </p:nvSpPr>
        <p:spPr>
          <a:xfrm>
            <a:off x="5385515" y="3043758"/>
            <a:ext cx="2515753"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SlashData Developer Benchmark 2017</a:t>
            </a:r>
          </a:p>
        </p:txBody>
      </p:sp>
      <p:sp>
        <p:nvSpPr>
          <p:cNvPr id="29" name="Rectangle 28">
            <a:extLst>
              <a:ext uri="{FF2B5EF4-FFF2-40B4-BE49-F238E27FC236}">
                <a16:creationId xmlns:a16="http://schemas.microsoft.com/office/drawing/2014/main" id="{6D3146AC-5F15-E341-A9B6-5EE1A0A8F73E}"/>
              </a:ext>
            </a:extLst>
          </p:cNvPr>
          <p:cNvSpPr/>
          <p:nvPr/>
        </p:nvSpPr>
        <p:spPr>
          <a:xfrm>
            <a:off x="5164602" y="6619899"/>
            <a:ext cx="2722220" cy="246221"/>
          </a:xfrm>
          <a:prstGeom prst="rect">
            <a:avLst/>
          </a:prstGeom>
        </p:spPr>
        <p:txBody>
          <a:bodyPr wrap="none">
            <a:spAutoFit/>
          </a:bodyPr>
          <a:lstStyle/>
          <a:p>
            <a:r>
              <a:rPr lang="en-US" sz="1000" dirty="0"/>
              <a:t>GitHub: </a:t>
            </a:r>
            <a:r>
              <a:rPr lang="en-US" sz="1000" dirty="0">
                <a:hlinkClick r:id="rId5"/>
              </a:rPr>
              <a:t>https://opensourcesurvey.org/2017/</a:t>
            </a:r>
            <a:r>
              <a:rPr lang="en-US" sz="1000" dirty="0"/>
              <a:t> </a:t>
            </a:r>
          </a:p>
        </p:txBody>
      </p:sp>
      <p:sp>
        <p:nvSpPr>
          <p:cNvPr id="30" name="TextBox 29">
            <a:extLst>
              <a:ext uri="{FF2B5EF4-FFF2-40B4-BE49-F238E27FC236}">
                <a16:creationId xmlns:a16="http://schemas.microsoft.com/office/drawing/2014/main" id="{B2C58D5B-D7C3-A244-91D8-715D6EB33BF6}"/>
              </a:ext>
            </a:extLst>
          </p:cNvPr>
          <p:cNvSpPr txBox="1"/>
          <p:nvPr/>
        </p:nvSpPr>
        <p:spPr>
          <a:xfrm>
            <a:off x="10416167" y="6545104"/>
            <a:ext cx="2058897"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Gartner Magic Quadrant 2016</a:t>
            </a:r>
          </a:p>
        </p:txBody>
      </p:sp>
      <p:pic>
        <p:nvPicPr>
          <p:cNvPr id="31" name="Picture 30">
            <a:extLst>
              <a:ext uri="{FF2B5EF4-FFF2-40B4-BE49-F238E27FC236}">
                <a16:creationId xmlns:a16="http://schemas.microsoft.com/office/drawing/2014/main" id="{270121D7-EE84-FF4E-BF2F-9A5C63A7C832}"/>
              </a:ext>
            </a:extLst>
          </p:cNvPr>
          <p:cNvPicPr>
            <a:picLocks noChangeAspect="1"/>
          </p:cNvPicPr>
          <p:nvPr/>
        </p:nvPicPr>
        <p:blipFill>
          <a:blip r:embed="rId6"/>
          <a:stretch>
            <a:fillRect/>
          </a:stretch>
        </p:blipFill>
        <p:spPr>
          <a:xfrm>
            <a:off x="8115294" y="5256696"/>
            <a:ext cx="4089957" cy="879196"/>
          </a:xfrm>
          <a:prstGeom prst="rect">
            <a:avLst/>
          </a:prstGeom>
        </p:spPr>
      </p:pic>
    </p:spTree>
    <p:extLst>
      <p:ext uri="{BB962C8B-B14F-4D97-AF65-F5344CB8AC3E}">
        <p14:creationId xmlns:p14="http://schemas.microsoft.com/office/powerpoint/2010/main" val="235492736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C769A-A8BA-D143-AAF7-52304979B198}"/>
              </a:ext>
            </a:extLst>
          </p:cNvPr>
          <p:cNvSpPr>
            <a:spLocks noGrp="1"/>
          </p:cNvSpPr>
          <p:nvPr>
            <p:ph type="title"/>
          </p:nvPr>
        </p:nvSpPr>
        <p:spPr>
          <a:xfrm>
            <a:off x="436562" y="2982426"/>
            <a:ext cx="11563350" cy="758825"/>
          </a:xfrm>
        </p:spPr>
        <p:txBody>
          <a:bodyPr/>
          <a:lstStyle/>
          <a:p>
            <a:r>
              <a:rPr lang="en-US" sz="6000" dirty="0">
                <a:solidFill>
                  <a:schemeClr val="bg1"/>
                </a:solidFill>
              </a:rPr>
              <a:t>Thank you!</a:t>
            </a:r>
          </a:p>
        </p:txBody>
      </p:sp>
    </p:spTree>
    <p:extLst>
      <p:ext uri="{BB962C8B-B14F-4D97-AF65-F5344CB8AC3E}">
        <p14:creationId xmlns:p14="http://schemas.microsoft.com/office/powerpoint/2010/main" val="231765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raft of the service diagram">
            <a:extLst>
              <a:ext uri="{FF2B5EF4-FFF2-40B4-BE49-F238E27FC236}">
                <a16:creationId xmlns:a16="http://schemas.microsoft.com/office/drawing/2014/main" id="{4728781A-0AD6-4D1D-BE7F-CD83D14BBD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802" y="209215"/>
            <a:ext cx="9328870" cy="2841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8F54CFA-10AF-4D0A-BE08-AB00EF899C0A}"/>
              </a:ext>
            </a:extLst>
          </p:cNvPr>
          <p:cNvSpPr txBox="1"/>
          <p:nvPr/>
        </p:nvSpPr>
        <p:spPr>
          <a:xfrm>
            <a:off x="1421281" y="2946117"/>
            <a:ext cx="9328870" cy="3839193"/>
          </a:xfrm>
          <a:prstGeom prst="rect">
            <a:avLst/>
          </a:prstGeom>
          <a:noFill/>
        </p:spPr>
        <p:txBody>
          <a:bodyPr wrap="square" rtlCol="0">
            <a:spAutoFit/>
          </a:bodyPr>
          <a:lstStyle/>
          <a:p>
            <a:pPr marL="291436" marR="0" lvl="0" indent="-291436"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282828"/>
                </a:solidFill>
                <a:effectLst/>
                <a:uLnTx/>
                <a:uFillTx/>
                <a:latin typeface="Segoe UI"/>
                <a:ea typeface="+mn-ea"/>
                <a:cs typeface="+mn-cs"/>
                <a:hlinkClick r:id="rId3"/>
              </a:rPr>
              <a:t>https://den.dev/blog/building-microsoft-samples/</a:t>
            </a:r>
            <a:endParaRPr kumimoji="0" lang="en-US" sz="1873" b="0" i="0" u="none" strike="noStrike" kern="1200" cap="none" spc="0" normalizeH="0" baseline="0" noProof="0" dirty="0">
              <a:ln>
                <a:noFill/>
              </a:ln>
              <a:solidFill>
                <a:srgbClr val="282828"/>
              </a:solidFill>
              <a:effectLst/>
              <a:uLnTx/>
              <a:uFillTx/>
              <a:latin typeface="Segoe UI"/>
              <a:ea typeface="+mn-ea"/>
              <a:cs typeface="+mn-cs"/>
            </a:endParaRPr>
          </a:p>
          <a:p>
            <a:pPr marL="291436" marR="0" lvl="0" indent="-291436"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1200" cap="none" spc="0" normalizeH="0" baseline="0" noProof="0" dirty="0">
                <a:ln>
                  <a:noFill/>
                </a:ln>
                <a:solidFill>
                  <a:srgbClr val="282828"/>
                </a:solidFill>
                <a:effectLst/>
                <a:uLnTx/>
                <a:uFillTx/>
                <a:latin typeface="Segoe UI"/>
                <a:ea typeface="+mn-ea"/>
                <a:cs typeface="+mn-cs"/>
              </a:rPr>
              <a:t>1,950 samples onboarded to the experience.</a:t>
            </a:r>
          </a:p>
          <a:p>
            <a:pPr marL="291436" marR="0" lvl="0" indent="-291436"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1200" cap="none" spc="0" normalizeH="0" baseline="0" noProof="0" dirty="0">
                <a:ln>
                  <a:noFill/>
                </a:ln>
                <a:solidFill>
                  <a:srgbClr val="282828"/>
                </a:solidFill>
                <a:effectLst/>
                <a:uLnTx/>
                <a:uFillTx/>
                <a:latin typeface="Segoe UI"/>
                <a:ea typeface="+mn-ea"/>
                <a:cs typeface="+mn-cs"/>
              </a:rPr>
              <a:t>Powered by GitHub – ingests README files with specific metadata.</a:t>
            </a:r>
          </a:p>
          <a:p>
            <a:pPr marL="291436" marR="0" lvl="0" indent="-291436"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1200" cap="none" spc="0" normalizeH="0" baseline="0" noProof="0" dirty="0">
                <a:ln>
                  <a:noFill/>
                </a:ln>
                <a:solidFill>
                  <a:srgbClr val="282828"/>
                </a:solidFill>
                <a:effectLst/>
                <a:uLnTx/>
                <a:uFillTx/>
                <a:latin typeface="Segoe UI"/>
                <a:ea typeface="+mn-ea"/>
                <a:cs typeface="+mn-cs"/>
              </a:rPr>
              <a:t>Ingestion works through a webhook, that triggers Azure Pipelines jobs that:</a:t>
            </a:r>
          </a:p>
          <a:p>
            <a:pPr marL="757735" marR="0" lvl="1" indent="-291436"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1200" cap="none" spc="0" normalizeH="0" baseline="0" noProof="0" dirty="0">
                <a:ln>
                  <a:noFill/>
                </a:ln>
                <a:solidFill>
                  <a:srgbClr val="282828"/>
                </a:solidFill>
                <a:effectLst/>
                <a:uLnTx/>
                <a:uFillTx/>
                <a:latin typeface="Segoe UI"/>
                <a:ea typeface="+mn-ea"/>
                <a:cs typeface="+mn-cs"/>
              </a:rPr>
              <a:t>Create a ZIP file with sample contents.</a:t>
            </a:r>
          </a:p>
          <a:p>
            <a:pPr marL="757735" marR="0" lvl="1" indent="-291436"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1200" cap="none" spc="0" normalizeH="0" baseline="0" noProof="0" dirty="0">
                <a:ln>
                  <a:noFill/>
                </a:ln>
                <a:solidFill>
                  <a:srgbClr val="282828"/>
                </a:solidFill>
                <a:effectLst/>
                <a:uLnTx/>
                <a:uFillTx/>
                <a:latin typeface="Segoe UI"/>
                <a:ea typeface="+mn-ea"/>
                <a:cs typeface="+mn-cs"/>
              </a:rPr>
              <a:t>Generate structured YAML metadata in a separate file that is used for docs publishing.</a:t>
            </a:r>
          </a:p>
          <a:p>
            <a:pPr marL="291436" marR="0" lvl="0" indent="-291436"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1200" cap="none" spc="0" normalizeH="0" baseline="0" noProof="0" dirty="0">
                <a:ln>
                  <a:noFill/>
                </a:ln>
                <a:solidFill>
                  <a:srgbClr val="282828"/>
                </a:solidFill>
                <a:effectLst/>
                <a:uLnTx/>
                <a:uFillTx/>
                <a:latin typeface="Segoe UI"/>
                <a:ea typeface="+mn-ea"/>
                <a:cs typeface="+mn-cs"/>
              </a:rPr>
              <a:t>Every sample page works the same as a documentation page.</a:t>
            </a:r>
          </a:p>
          <a:p>
            <a:pPr marL="291436" marR="0" lvl="0" indent="-291436"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1200" cap="none" spc="0" normalizeH="0" baseline="0" noProof="0" dirty="0">
                <a:ln>
                  <a:noFill/>
                </a:ln>
                <a:solidFill>
                  <a:srgbClr val="282828"/>
                </a:solidFill>
                <a:effectLst/>
                <a:uLnTx/>
                <a:uFillTx/>
                <a:latin typeface="Segoe UI"/>
                <a:ea typeface="+mn-ea"/>
                <a:cs typeface="+mn-cs"/>
              </a:rPr>
              <a:t>Integrates the ability to deploy a sample directly to Azure (if ARM template is declared).</a:t>
            </a:r>
          </a:p>
          <a:p>
            <a:pPr marL="291436" marR="0" lvl="0" indent="-291436"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1200" cap="none" spc="0" normalizeH="0" baseline="0" noProof="0" dirty="0">
                <a:ln>
                  <a:noFill/>
                </a:ln>
                <a:solidFill>
                  <a:srgbClr val="282828"/>
                </a:solidFill>
                <a:effectLst/>
                <a:uLnTx/>
                <a:uFillTx/>
                <a:latin typeface="Segoe UI"/>
                <a:ea typeface="+mn-ea"/>
                <a:cs typeface="+mn-cs"/>
              </a:rPr>
              <a:t>Allows authors to have many README files in one repo, which means many samples in the docs.microsoft.com/samples experience from one GitHub origin.</a:t>
            </a:r>
          </a:p>
          <a:p>
            <a:pPr marL="291436" marR="0" lvl="0" indent="-291436"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1200" cap="none" spc="0" normalizeH="0" baseline="0" noProof="0" dirty="0">
                <a:ln>
                  <a:noFill/>
                </a:ln>
                <a:solidFill>
                  <a:srgbClr val="282828"/>
                </a:solidFill>
                <a:effectLst/>
                <a:uLnTx/>
                <a:uFillTx/>
                <a:latin typeface="Segoe UI"/>
                <a:ea typeface="+mn-ea"/>
                <a:cs typeface="+mn-cs"/>
              </a:rPr>
              <a:t>Allows easy testing of samples against a set of governance and quality guidelines.</a:t>
            </a:r>
          </a:p>
        </p:txBody>
      </p:sp>
      <p:sp>
        <p:nvSpPr>
          <p:cNvPr id="5" name="Title 1">
            <a:extLst>
              <a:ext uri="{FF2B5EF4-FFF2-40B4-BE49-F238E27FC236}">
                <a16:creationId xmlns:a16="http://schemas.microsoft.com/office/drawing/2014/main" id="{339B1522-871F-D148-BFB0-B3491A9E8678}"/>
              </a:ext>
            </a:extLst>
          </p:cNvPr>
          <p:cNvSpPr txBox="1">
            <a:spLocks/>
          </p:cNvSpPr>
          <p:nvPr/>
        </p:nvSpPr>
        <p:spPr>
          <a:xfrm>
            <a:off x="434975" y="444500"/>
            <a:ext cx="2507008" cy="496403"/>
          </a:xfrm>
          <a:prstGeom prst="rect">
            <a:avLst/>
          </a:prstGeom>
        </p:spPr>
        <p:txBody>
          <a:bodyPr vert="horz" wrap="square" lIns="0" tIns="164592" rIns="0" bIns="0" rtlCol="0" anchor="b">
            <a:noAutofit/>
          </a:bodyPr>
          <a:lstStyle>
            <a:lvl1pPr algn="ctr" defTabSz="932742" rtl="0" eaLnBrk="1" latinLnBrk="0" hangingPunct="1">
              <a:lnSpc>
                <a:spcPct val="90000"/>
              </a:lnSpc>
              <a:spcBef>
                <a:spcPct val="0"/>
              </a:spcBef>
              <a:buNone/>
              <a:defRPr lang="en-US" sz="6119" b="0" kern="1200" cap="none" spc="-150" baseline="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50" normalizeH="0" baseline="0" noProof="0" dirty="0">
                <a:ln w="3175">
                  <a:noFill/>
                </a:ln>
                <a:solidFill>
                  <a:srgbClr val="000000"/>
                </a:solidFill>
                <a:effectLst/>
                <a:uLnTx/>
                <a:uFillTx/>
                <a:latin typeface="Segoe UI Semibold"/>
                <a:ea typeface="+mn-ea"/>
                <a:cs typeface="Segoe UI" pitchFamily="34" charset="0"/>
              </a:rPr>
              <a:t>Samples</a:t>
            </a:r>
          </a:p>
        </p:txBody>
      </p:sp>
    </p:spTree>
    <p:extLst>
      <p:ext uri="{BB962C8B-B14F-4D97-AF65-F5344CB8AC3E}">
        <p14:creationId xmlns:p14="http://schemas.microsoft.com/office/powerpoint/2010/main" val="1652450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05892-FD0E-2E41-B5B2-A7D45B50CFE1}"/>
              </a:ext>
            </a:extLst>
          </p:cNvPr>
          <p:cNvSpPr>
            <a:spLocks noGrp="1"/>
          </p:cNvSpPr>
          <p:nvPr>
            <p:ph type="title"/>
          </p:nvPr>
        </p:nvSpPr>
        <p:spPr>
          <a:xfrm>
            <a:off x="434975" y="444500"/>
            <a:ext cx="5606596" cy="758825"/>
          </a:xfrm>
        </p:spPr>
        <p:txBody>
          <a:bodyPr/>
          <a:lstStyle/>
          <a:p>
            <a:r>
              <a:rPr lang="en-US" dirty="0"/>
              <a:t>MSDN and TechNet</a:t>
            </a:r>
          </a:p>
        </p:txBody>
      </p:sp>
      <p:sp>
        <p:nvSpPr>
          <p:cNvPr id="3" name="Text Placeholder 2">
            <a:extLst>
              <a:ext uri="{FF2B5EF4-FFF2-40B4-BE49-F238E27FC236}">
                <a16:creationId xmlns:a16="http://schemas.microsoft.com/office/drawing/2014/main" id="{EC3A7BF9-B4C5-7848-B85E-A38EC23B378A}"/>
              </a:ext>
            </a:extLst>
          </p:cNvPr>
          <p:cNvSpPr>
            <a:spLocks noGrp="1"/>
          </p:cNvSpPr>
          <p:nvPr>
            <p:ph type="body" sz="quarter" idx="10"/>
          </p:nvPr>
        </p:nvSpPr>
        <p:spPr>
          <a:xfrm>
            <a:off x="434975" y="1437792"/>
            <a:ext cx="5911896" cy="2333786"/>
          </a:xfrm>
        </p:spPr>
        <p:txBody>
          <a:bodyPr>
            <a:normAutofit lnSpcReduction="10000"/>
          </a:bodyPr>
          <a:lstStyle/>
          <a:p>
            <a:r>
              <a:rPr lang="en-US" sz="2448" dirty="0">
                <a:cs typeface="Segoe UI"/>
              </a:rPr>
              <a:t>Publishing technical documentation when MSDN was launched in 1992 (on CDs)</a:t>
            </a:r>
          </a:p>
          <a:p>
            <a:pPr marL="342900" indent="-342900">
              <a:buFont typeface="Arial" panose="020B0604020202020204" pitchFamily="34" charset="0"/>
              <a:buChar char="•"/>
            </a:pPr>
            <a:r>
              <a:rPr lang="en-US" sz="2448" dirty="0">
                <a:cs typeface="Segoe UI"/>
              </a:rPr>
              <a:t>Doc writers only</a:t>
            </a:r>
          </a:p>
          <a:p>
            <a:pPr marL="342900" indent="-342900">
              <a:buFont typeface="Arial" panose="020B0604020202020204" pitchFamily="34" charset="0"/>
              <a:buChar char="•"/>
            </a:pPr>
            <a:r>
              <a:rPr lang="en-US" sz="2448" dirty="0">
                <a:cs typeface="Segoe UI"/>
              </a:rPr>
              <a:t>Little to no automation</a:t>
            </a:r>
          </a:p>
          <a:p>
            <a:pPr marL="342900" indent="-342900">
              <a:buFont typeface="Arial" panose="020B0604020202020204" pitchFamily="34" charset="0"/>
              <a:buChar char="•"/>
            </a:pPr>
            <a:r>
              <a:rPr lang="en-US" sz="2448" dirty="0">
                <a:cs typeface="Segoe UI"/>
              </a:rPr>
              <a:t>Proprietary formats</a:t>
            </a:r>
          </a:p>
          <a:p>
            <a:pPr marL="342900" indent="-342900">
              <a:buFont typeface="Arial" panose="020B0604020202020204" pitchFamily="34" charset="0"/>
              <a:buChar char="•"/>
            </a:pPr>
            <a:r>
              <a:rPr lang="en-US" sz="2448" dirty="0">
                <a:cs typeface="Segoe UI"/>
              </a:rPr>
              <a:t>Architecture: On-Premises and costly</a:t>
            </a:r>
          </a:p>
          <a:p>
            <a:pPr marL="342900" indent="-342900">
              <a:buFont typeface="Arial" panose="020B0604020202020204" pitchFamily="34" charset="0"/>
              <a:buChar char="•"/>
            </a:pPr>
            <a:r>
              <a:rPr lang="en-US" sz="2448" dirty="0">
                <a:cs typeface="Segoe UI"/>
              </a:rPr>
              <a:t>Can’t keep up</a:t>
            </a:r>
          </a:p>
          <a:p>
            <a:pPr marL="342900" indent="-342900">
              <a:buFont typeface="Arial" panose="020B0604020202020204" pitchFamily="34" charset="0"/>
              <a:buChar char="•"/>
            </a:pPr>
            <a:endParaRPr lang="en-US" sz="2448" dirty="0">
              <a:cs typeface="Segoe UI"/>
            </a:endParaRPr>
          </a:p>
          <a:p>
            <a:pPr marL="342900" indent="-342900">
              <a:buFont typeface="Arial" panose="020B0604020202020204" pitchFamily="34" charset="0"/>
              <a:buChar char="•"/>
            </a:pPr>
            <a:endParaRPr lang="en-US" sz="2448" dirty="0">
              <a:cs typeface="Segoe UI"/>
            </a:endParaRPr>
          </a:p>
          <a:p>
            <a:pPr marL="342900" indent="-342900">
              <a:buFont typeface="Arial" panose="020B0604020202020204" pitchFamily="34" charset="0"/>
              <a:buChar char="•"/>
            </a:pPr>
            <a:endParaRPr lang="en-US" sz="2448" dirty="0">
              <a:cs typeface="Segoe UI"/>
            </a:endParaRPr>
          </a:p>
          <a:p>
            <a:pPr marL="342900" indent="-342900">
              <a:buFont typeface="Arial" panose="020B0604020202020204" pitchFamily="34" charset="0"/>
              <a:buChar char="•"/>
            </a:pPr>
            <a:endParaRPr lang="en-US" sz="2448" dirty="0">
              <a:cs typeface="Segoe UI"/>
            </a:endParaRPr>
          </a:p>
          <a:p>
            <a:pPr marL="342900" indent="-342900">
              <a:buFont typeface="Arial" panose="020B0604020202020204" pitchFamily="34" charset="0"/>
              <a:buChar char="•"/>
            </a:pPr>
            <a:endParaRPr lang="en-US" sz="2448" dirty="0">
              <a:cs typeface="Segoe UI"/>
            </a:endParaRPr>
          </a:p>
        </p:txBody>
      </p:sp>
      <p:pic>
        <p:nvPicPr>
          <p:cNvPr id="6" name="Picture 5">
            <a:extLst>
              <a:ext uri="{FF2B5EF4-FFF2-40B4-BE49-F238E27FC236}">
                <a16:creationId xmlns:a16="http://schemas.microsoft.com/office/drawing/2014/main" id="{F89B8C27-8E76-4242-93B4-7B08FE8A1D1C}"/>
              </a:ext>
            </a:extLst>
          </p:cNvPr>
          <p:cNvPicPr>
            <a:picLocks noChangeAspect="1"/>
          </p:cNvPicPr>
          <p:nvPr/>
        </p:nvPicPr>
        <p:blipFill rotWithShape="1">
          <a:blip r:embed="rId2"/>
          <a:srcRect t="7812" r="1229"/>
          <a:stretch/>
        </p:blipFill>
        <p:spPr>
          <a:xfrm>
            <a:off x="9339632" y="154894"/>
            <a:ext cx="2798063" cy="1647273"/>
          </a:xfrm>
          <a:prstGeom prst="rect">
            <a:avLst/>
          </a:prstGeom>
          <a:ln>
            <a:noFill/>
          </a:ln>
          <a:effectLst>
            <a:outerShdw blurRad="50800" dist="38100" dir="2700000" algn="tl" rotWithShape="0">
              <a:prstClr val="black">
                <a:alpha val="40000"/>
              </a:prstClr>
            </a:outerShdw>
          </a:effectLst>
        </p:spPr>
      </p:pic>
      <p:grpSp>
        <p:nvGrpSpPr>
          <p:cNvPr id="9" name="Group 8">
            <a:extLst>
              <a:ext uri="{FF2B5EF4-FFF2-40B4-BE49-F238E27FC236}">
                <a16:creationId xmlns:a16="http://schemas.microsoft.com/office/drawing/2014/main" id="{6F32002F-548B-F342-81BA-47F9AD079A68}"/>
              </a:ext>
            </a:extLst>
          </p:cNvPr>
          <p:cNvGrpSpPr/>
          <p:nvPr/>
        </p:nvGrpSpPr>
        <p:grpSpPr>
          <a:xfrm>
            <a:off x="6921723" y="4290304"/>
            <a:ext cx="5514752" cy="2168663"/>
            <a:chOff x="6921723" y="4835927"/>
            <a:chExt cx="5514752" cy="2168663"/>
          </a:xfrm>
        </p:grpSpPr>
        <p:sp>
          <p:nvSpPr>
            <p:cNvPr id="20" name="Rectangle 19">
              <a:extLst>
                <a:ext uri="{FF2B5EF4-FFF2-40B4-BE49-F238E27FC236}">
                  <a16:creationId xmlns:a16="http://schemas.microsoft.com/office/drawing/2014/main" id="{B3E4CFB1-258A-E94F-9052-85DF40EA2AA8}"/>
                </a:ext>
              </a:extLst>
            </p:cNvPr>
            <p:cNvSpPr/>
            <p:nvPr/>
          </p:nvSpPr>
          <p:spPr>
            <a:xfrm>
              <a:off x="6921723" y="4835927"/>
              <a:ext cx="5514752" cy="2168663"/>
            </a:xfrm>
            <a:prstGeom prst="rect">
              <a:avLst/>
            </a:prstGeom>
            <a:solidFill>
              <a:srgbClr val="0359A0"/>
            </a:solidFill>
            <a:ln w="6350" cap="flat" cmpd="sng" algn="ctr">
              <a:solidFill>
                <a:srgbClr val="0359A0"/>
              </a:solidFill>
              <a:prstDash val="solid"/>
              <a:miter lim="800000"/>
            </a:ln>
            <a:effectLst/>
          </p:spPr>
          <p:txBody>
            <a:bodyPr rtlCol="0" anchor="t"/>
            <a:lstStyle/>
            <a:p>
              <a:pPr lvl="0" defTabSz="914400">
                <a:defRPr/>
              </a:pPr>
              <a:endParaRPr lang="en-US" sz="1600" kern="0" dirty="0">
                <a:solidFill>
                  <a:srgbClr val="FFFFFF"/>
                </a:solidFill>
                <a:cs typeface="Segoe UI" charset="0"/>
              </a:endParaRPr>
            </a:p>
          </p:txBody>
        </p:sp>
        <p:sp>
          <p:nvSpPr>
            <p:cNvPr id="23" name="Rectangle 22">
              <a:extLst>
                <a:ext uri="{FF2B5EF4-FFF2-40B4-BE49-F238E27FC236}">
                  <a16:creationId xmlns:a16="http://schemas.microsoft.com/office/drawing/2014/main" id="{905DA784-3C7A-8F4E-9C41-C64199CFB507}"/>
                </a:ext>
              </a:extLst>
            </p:cNvPr>
            <p:cNvSpPr/>
            <p:nvPr/>
          </p:nvSpPr>
          <p:spPr>
            <a:xfrm>
              <a:off x="9013840" y="4886137"/>
              <a:ext cx="1854984" cy="2062103"/>
            </a:xfrm>
            <a:prstGeom prst="rect">
              <a:avLst/>
            </a:prstGeom>
          </p:spPr>
          <p:txBody>
            <a:bodyPr wrap="square">
              <a:spAutoFit/>
            </a:bodyPr>
            <a:lstStyle/>
            <a:p>
              <a:pPr lvl="0" defTabSz="914400">
                <a:defRPr/>
              </a:pPr>
              <a:r>
                <a:rPr lang="en-US" sz="1600" kern="0" dirty="0">
                  <a:solidFill>
                    <a:srgbClr val="FFFFFF"/>
                  </a:solidFill>
                  <a:cs typeface="Segoe UI" charset="0"/>
                </a:rPr>
                <a:t>Flow</a:t>
              </a:r>
            </a:p>
            <a:p>
              <a:pPr lvl="0" defTabSz="914400">
                <a:defRPr/>
              </a:pPr>
              <a:r>
                <a:rPr lang="en-US" sz="1600" kern="0" dirty="0">
                  <a:solidFill>
                    <a:srgbClr val="FFFFFF"/>
                  </a:solidFill>
                  <a:cs typeface="Segoe UI" charset="0"/>
                </a:rPr>
                <a:t>Hololens</a:t>
              </a:r>
            </a:p>
            <a:p>
              <a:pPr lvl="0" defTabSz="914400">
                <a:defRPr/>
              </a:pPr>
              <a:r>
                <a:rPr lang="en-US" sz="1600" kern="0" dirty="0">
                  <a:solidFill>
                    <a:srgbClr val="FFFFFF"/>
                  </a:solidFill>
                  <a:cs typeface="Segoe UI" charset="0"/>
                </a:rPr>
                <a:t>IIS</a:t>
              </a:r>
            </a:p>
            <a:p>
              <a:pPr lvl="0" defTabSz="914400">
                <a:defRPr/>
              </a:pPr>
              <a:r>
                <a:rPr lang="en-US" sz="1600" kern="0" dirty="0">
                  <a:solidFill>
                    <a:srgbClr val="FFFFFF"/>
                  </a:solidFill>
                  <a:cs typeface="Segoe UI" charset="0"/>
                </a:rPr>
                <a:t>IoT Central</a:t>
              </a:r>
            </a:p>
            <a:p>
              <a:pPr lvl="0" defTabSz="914400">
                <a:defRPr/>
              </a:pPr>
              <a:r>
                <a:rPr lang="en-US" sz="1600" kern="0" dirty="0">
                  <a:solidFill>
                    <a:srgbClr val="FFFFFF"/>
                  </a:solidFill>
                  <a:cs typeface="Segoe UI" charset="0"/>
                </a:rPr>
                <a:t>Microsoft Graph</a:t>
              </a:r>
            </a:p>
            <a:p>
              <a:pPr lvl="0" defTabSz="914400">
                <a:defRPr/>
              </a:pPr>
              <a:r>
                <a:rPr lang="en-US" sz="1600" kern="0" dirty="0">
                  <a:solidFill>
                    <a:srgbClr val="FFFFFF"/>
                  </a:solidFill>
                  <a:cs typeface="Segoe UI" charset="0"/>
                </a:rPr>
                <a:t>NuGet</a:t>
              </a:r>
            </a:p>
            <a:p>
              <a:pPr lvl="0" defTabSz="914400">
                <a:defRPr/>
              </a:pPr>
              <a:r>
                <a:rPr lang="en-US" sz="1600" kern="0" dirty="0">
                  <a:solidFill>
                    <a:srgbClr val="FFFFFF"/>
                  </a:solidFill>
                  <a:cs typeface="Segoe UI" charset="0"/>
                </a:rPr>
                <a:t>Office</a:t>
              </a:r>
            </a:p>
            <a:p>
              <a:pPr lvl="0" defTabSz="914400">
                <a:defRPr/>
              </a:pPr>
              <a:r>
                <a:rPr lang="en-US" sz="1600" kern="0" dirty="0">
                  <a:solidFill>
                    <a:srgbClr val="FFFFFF"/>
                  </a:solidFill>
                  <a:cs typeface="Segoe UI" charset="0"/>
                </a:rPr>
                <a:t>PlayReady</a:t>
              </a:r>
            </a:p>
          </p:txBody>
        </p:sp>
        <p:sp>
          <p:nvSpPr>
            <p:cNvPr id="24" name="Rectangle 23">
              <a:extLst>
                <a:ext uri="{FF2B5EF4-FFF2-40B4-BE49-F238E27FC236}">
                  <a16:creationId xmlns:a16="http://schemas.microsoft.com/office/drawing/2014/main" id="{03C572A6-4B2C-5B4A-8552-C3DB8C2246EB}"/>
                </a:ext>
              </a:extLst>
            </p:cNvPr>
            <p:cNvSpPr/>
            <p:nvPr/>
          </p:nvSpPr>
          <p:spPr>
            <a:xfrm>
              <a:off x="10947669" y="4886137"/>
              <a:ext cx="1488806" cy="2062103"/>
            </a:xfrm>
            <a:prstGeom prst="rect">
              <a:avLst/>
            </a:prstGeom>
          </p:spPr>
          <p:txBody>
            <a:bodyPr wrap="square">
              <a:spAutoFit/>
            </a:bodyPr>
            <a:lstStyle/>
            <a:p>
              <a:pPr lvl="0" defTabSz="914400">
                <a:defRPr/>
              </a:pPr>
              <a:r>
                <a:rPr lang="en-US" sz="1600" kern="0" dirty="0">
                  <a:solidFill>
                    <a:srgbClr val="FFFFFF"/>
                  </a:solidFill>
                  <a:cs typeface="Segoe UI" charset="0"/>
                </a:rPr>
                <a:t>Power Apps</a:t>
              </a:r>
            </a:p>
            <a:p>
              <a:pPr lvl="0" defTabSz="914400">
                <a:defRPr/>
              </a:pPr>
              <a:r>
                <a:rPr lang="en-US" sz="1600" kern="0" dirty="0">
                  <a:solidFill>
                    <a:srgbClr val="FFFFFF"/>
                  </a:solidFill>
                  <a:cs typeface="Segoe UI" charset="0"/>
                </a:rPr>
                <a:t>Power BI</a:t>
              </a:r>
            </a:p>
            <a:p>
              <a:pPr lvl="0" defTabSz="914400">
                <a:defRPr/>
              </a:pPr>
              <a:r>
                <a:rPr lang="en-US" sz="1600" kern="0" dirty="0">
                  <a:solidFill>
                    <a:srgbClr val="FFFFFF"/>
                  </a:solidFill>
                  <a:cs typeface="Segoe UI" charset="0"/>
                </a:rPr>
                <a:t>Stream</a:t>
              </a:r>
            </a:p>
            <a:p>
              <a:pPr lvl="0" defTabSz="914400">
                <a:defRPr/>
              </a:pPr>
              <a:r>
                <a:rPr lang="en-US" sz="1600" kern="0" dirty="0">
                  <a:solidFill>
                    <a:srgbClr val="FFFFFF"/>
                  </a:solidFill>
                  <a:cs typeface="Segoe UI" charset="0"/>
                </a:rPr>
                <a:t>Teams</a:t>
              </a:r>
            </a:p>
            <a:p>
              <a:pPr lvl="0" defTabSz="914400">
                <a:defRPr/>
              </a:pPr>
              <a:r>
                <a:rPr lang="en-US" sz="1600" kern="0" dirty="0">
                  <a:solidFill>
                    <a:srgbClr val="FFFFFF"/>
                  </a:solidFill>
                  <a:cs typeface="Segoe UI" charset="0"/>
                </a:rPr>
                <a:t>Visual Studio</a:t>
              </a:r>
            </a:p>
            <a:p>
              <a:pPr lvl="0" defTabSz="914400">
                <a:defRPr/>
              </a:pPr>
              <a:r>
                <a:rPr lang="en-US" sz="1600" kern="0" dirty="0">
                  <a:solidFill>
                    <a:srgbClr val="FFFFFF"/>
                  </a:solidFill>
                  <a:cs typeface="Segoe UI" charset="0"/>
                </a:rPr>
                <a:t>VS Online</a:t>
              </a:r>
            </a:p>
            <a:p>
              <a:pPr lvl="0" defTabSz="914400">
                <a:defRPr/>
              </a:pPr>
              <a:r>
                <a:rPr lang="en-US" sz="1600" kern="0" dirty="0">
                  <a:solidFill>
                    <a:srgbClr val="FFFFFF"/>
                  </a:solidFill>
                  <a:cs typeface="Segoe UI" charset="0"/>
                </a:rPr>
                <a:t>Xamarin</a:t>
              </a:r>
            </a:p>
            <a:p>
              <a:pPr lvl="0" defTabSz="914400">
                <a:defRPr/>
              </a:pPr>
              <a:r>
                <a:rPr lang="en-US" sz="1600" kern="0" dirty="0">
                  <a:solidFill>
                    <a:srgbClr val="FFFFFF"/>
                  </a:solidFill>
                  <a:cs typeface="Segoe UI" charset="0"/>
                </a:rPr>
                <a:t>…</a:t>
              </a:r>
            </a:p>
          </p:txBody>
        </p:sp>
        <p:sp>
          <p:nvSpPr>
            <p:cNvPr id="25" name="Rectangle 24">
              <a:extLst>
                <a:ext uri="{FF2B5EF4-FFF2-40B4-BE49-F238E27FC236}">
                  <a16:creationId xmlns:a16="http://schemas.microsoft.com/office/drawing/2014/main" id="{FFCD1170-28C5-FC41-86BE-E5122B00BA45}"/>
                </a:ext>
              </a:extLst>
            </p:cNvPr>
            <p:cNvSpPr/>
            <p:nvPr/>
          </p:nvSpPr>
          <p:spPr>
            <a:xfrm>
              <a:off x="7080011" y="4886137"/>
              <a:ext cx="1854984" cy="2062103"/>
            </a:xfrm>
            <a:prstGeom prst="rect">
              <a:avLst/>
            </a:prstGeom>
          </p:spPr>
          <p:txBody>
            <a:bodyPr wrap="square">
              <a:spAutoFit/>
            </a:bodyPr>
            <a:lstStyle/>
            <a:p>
              <a:pPr lvl="0" defTabSz="914400">
                <a:defRPr/>
              </a:pPr>
              <a:r>
                <a:rPr lang="en-US" sz="1600" kern="0" dirty="0">
                  <a:solidFill>
                    <a:srgbClr val="FFFFFF"/>
                  </a:solidFill>
                  <a:cs typeface="Segoe UI" charset="0"/>
                </a:rPr>
                <a:t>.NET Core</a:t>
              </a:r>
            </a:p>
            <a:p>
              <a:pPr lvl="0" defTabSz="914400">
                <a:defRPr/>
              </a:pPr>
              <a:r>
                <a:rPr lang="en-US" sz="1600" kern="0" dirty="0">
                  <a:solidFill>
                    <a:srgbClr val="FFFFFF"/>
                  </a:solidFill>
                  <a:cs typeface="Segoe UI" charset="0"/>
                </a:rPr>
                <a:t>ASP.NET</a:t>
              </a:r>
            </a:p>
            <a:p>
              <a:pPr lvl="0" defTabSz="914400">
                <a:defRPr/>
              </a:pPr>
              <a:r>
                <a:rPr lang="en-US" sz="1600" kern="0" dirty="0">
                  <a:solidFill>
                    <a:srgbClr val="FFFFFF"/>
                  </a:solidFill>
                  <a:cs typeface="Segoe UI" charset="0"/>
                </a:rPr>
                <a:t>Azure</a:t>
              </a:r>
            </a:p>
            <a:p>
              <a:pPr lvl="0" defTabSz="914400">
                <a:defRPr/>
              </a:pPr>
              <a:r>
                <a:rPr lang="en-US" sz="1600" kern="0" dirty="0">
                  <a:solidFill>
                    <a:srgbClr val="FFFFFF"/>
                  </a:solidFill>
                  <a:cs typeface="Segoe UI" charset="0"/>
                </a:rPr>
                <a:t>Bing</a:t>
              </a:r>
            </a:p>
            <a:p>
              <a:pPr lvl="0" defTabSz="914400">
                <a:defRPr/>
              </a:pPr>
              <a:r>
                <a:rPr lang="en-US" sz="1600" kern="0" dirty="0">
                  <a:solidFill>
                    <a:srgbClr val="FFFFFF"/>
                  </a:solidFill>
                  <a:cs typeface="Segoe UI" charset="0"/>
                </a:rPr>
                <a:t>Cognitive Services</a:t>
              </a:r>
            </a:p>
            <a:p>
              <a:pPr lvl="0" defTabSz="914400">
                <a:defRPr/>
              </a:pPr>
              <a:r>
                <a:rPr lang="en-US" sz="1600" kern="0" dirty="0">
                  <a:solidFill>
                    <a:srgbClr val="FFFFFF"/>
                  </a:solidFill>
                  <a:cs typeface="Segoe UI" charset="0"/>
                </a:rPr>
                <a:t>Cognitive Toolkit</a:t>
              </a:r>
            </a:p>
            <a:p>
              <a:pPr lvl="0" defTabSz="914400">
                <a:defRPr/>
              </a:pPr>
              <a:r>
                <a:rPr lang="en-US" sz="1600" kern="0" dirty="0">
                  <a:solidFill>
                    <a:srgbClr val="FFFFFF"/>
                  </a:solidFill>
                  <a:cs typeface="Segoe UI" charset="0"/>
                </a:rPr>
                <a:t>Developer</a:t>
              </a:r>
            </a:p>
            <a:p>
              <a:pPr lvl="0" defTabSz="914400">
                <a:defRPr/>
              </a:pPr>
              <a:r>
                <a:rPr lang="en-US" sz="1600" kern="0" dirty="0">
                  <a:solidFill>
                    <a:srgbClr val="FFFFFF"/>
                  </a:solidFill>
                  <a:cs typeface="Segoe UI" charset="0"/>
                </a:rPr>
                <a:t>Entity Framework</a:t>
              </a:r>
            </a:p>
          </p:txBody>
        </p:sp>
      </p:grpSp>
      <p:sp>
        <p:nvSpPr>
          <p:cNvPr id="26" name="TextBox 25">
            <a:extLst>
              <a:ext uri="{FF2B5EF4-FFF2-40B4-BE49-F238E27FC236}">
                <a16:creationId xmlns:a16="http://schemas.microsoft.com/office/drawing/2014/main" id="{2A9C9E53-C11F-1C40-BF7B-DB16CD291ABD}"/>
              </a:ext>
            </a:extLst>
          </p:cNvPr>
          <p:cNvSpPr txBox="1"/>
          <p:nvPr/>
        </p:nvSpPr>
        <p:spPr>
          <a:xfrm flipH="1">
            <a:off x="512599" y="4510237"/>
            <a:ext cx="5514753" cy="627864"/>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b="1" dirty="0"/>
              <a:t>Websites…Everywhere</a:t>
            </a:r>
          </a:p>
        </p:txBody>
      </p:sp>
      <p:pic>
        <p:nvPicPr>
          <p:cNvPr id="27" name="Picture 26">
            <a:extLst>
              <a:ext uri="{FF2B5EF4-FFF2-40B4-BE49-F238E27FC236}">
                <a16:creationId xmlns:a16="http://schemas.microsoft.com/office/drawing/2014/main" id="{C3D0DC6D-DD30-9D4D-A7C8-E17294B78777}"/>
              </a:ext>
            </a:extLst>
          </p:cNvPr>
          <p:cNvPicPr>
            <a:picLocks noChangeAspect="1"/>
          </p:cNvPicPr>
          <p:nvPr/>
        </p:nvPicPr>
        <p:blipFill>
          <a:blip r:embed="rId3"/>
          <a:stretch>
            <a:fillRect/>
          </a:stretch>
        </p:blipFill>
        <p:spPr>
          <a:xfrm>
            <a:off x="9339632" y="2126978"/>
            <a:ext cx="2798064" cy="1644599"/>
          </a:xfrm>
          <a:prstGeom prst="rect">
            <a:avLst/>
          </a:prstGeom>
          <a:ln>
            <a:solidFill>
              <a:schemeClr val="accent3"/>
            </a:solidFill>
          </a:ln>
          <a:effectLst>
            <a:outerShdw blurRad="50800" dist="38100" dir="2700000" algn="tl" rotWithShape="0">
              <a:prstClr val="black">
                <a:alpha val="40000"/>
              </a:prstClr>
            </a:outerShdw>
          </a:effectLst>
        </p:spPr>
      </p:pic>
      <p:pic>
        <p:nvPicPr>
          <p:cNvPr id="29" name="Picture 28">
            <a:extLst>
              <a:ext uri="{FF2B5EF4-FFF2-40B4-BE49-F238E27FC236}">
                <a16:creationId xmlns:a16="http://schemas.microsoft.com/office/drawing/2014/main" id="{C4B1334C-76DF-C144-BEC7-4CF036BC533C}"/>
              </a:ext>
            </a:extLst>
          </p:cNvPr>
          <p:cNvPicPr>
            <a:picLocks noChangeAspect="1"/>
          </p:cNvPicPr>
          <p:nvPr/>
        </p:nvPicPr>
        <p:blipFill>
          <a:blip r:embed="rId4"/>
          <a:stretch>
            <a:fillRect/>
          </a:stretch>
        </p:blipFill>
        <p:spPr>
          <a:xfrm>
            <a:off x="7125185" y="2489401"/>
            <a:ext cx="1988651" cy="919751"/>
          </a:xfrm>
          <a:prstGeom prst="rect">
            <a:avLst/>
          </a:prstGeom>
        </p:spPr>
      </p:pic>
      <p:pic>
        <p:nvPicPr>
          <p:cNvPr id="30" name="Picture 29">
            <a:extLst>
              <a:ext uri="{FF2B5EF4-FFF2-40B4-BE49-F238E27FC236}">
                <a16:creationId xmlns:a16="http://schemas.microsoft.com/office/drawing/2014/main" id="{E06CBD3D-F110-314E-9D0C-90DDD4355758}"/>
              </a:ext>
            </a:extLst>
          </p:cNvPr>
          <p:cNvPicPr>
            <a:picLocks noChangeAspect="1"/>
          </p:cNvPicPr>
          <p:nvPr/>
        </p:nvPicPr>
        <p:blipFill>
          <a:blip r:embed="rId5"/>
          <a:stretch>
            <a:fillRect/>
          </a:stretch>
        </p:blipFill>
        <p:spPr>
          <a:xfrm>
            <a:off x="7125185" y="519267"/>
            <a:ext cx="1988652" cy="918525"/>
          </a:xfrm>
          <a:prstGeom prst="rect">
            <a:avLst/>
          </a:prstGeom>
        </p:spPr>
      </p:pic>
      <p:sp>
        <p:nvSpPr>
          <p:cNvPr id="4" name="Rectangle 3">
            <a:extLst>
              <a:ext uri="{FF2B5EF4-FFF2-40B4-BE49-F238E27FC236}">
                <a16:creationId xmlns:a16="http://schemas.microsoft.com/office/drawing/2014/main" id="{50DC5BCC-3557-C448-B616-70193795EACB}"/>
              </a:ext>
            </a:extLst>
          </p:cNvPr>
          <p:cNvSpPr/>
          <p:nvPr/>
        </p:nvSpPr>
        <p:spPr>
          <a:xfrm>
            <a:off x="702539" y="5138101"/>
            <a:ext cx="5606596" cy="707886"/>
          </a:xfrm>
          <a:prstGeom prst="rect">
            <a:avLst/>
          </a:prstGeom>
        </p:spPr>
        <p:txBody>
          <a:bodyPr wrap="square">
            <a:spAutoFit/>
          </a:bodyPr>
          <a:lstStyle/>
          <a:p>
            <a:r>
              <a:rPr lang="en-US" sz="2000" dirty="0">
                <a:cs typeface="Segoe UI"/>
              </a:rPr>
              <a:t>MSDN/TechNet can’t meet team’s business requirements </a:t>
            </a:r>
          </a:p>
        </p:txBody>
      </p:sp>
      <p:sp>
        <p:nvSpPr>
          <p:cNvPr id="8" name="Right Arrow 7">
            <a:extLst>
              <a:ext uri="{FF2B5EF4-FFF2-40B4-BE49-F238E27FC236}">
                <a16:creationId xmlns:a16="http://schemas.microsoft.com/office/drawing/2014/main" id="{574BB0A2-46C3-9343-BBE6-335EFB732D0F}"/>
              </a:ext>
            </a:extLst>
          </p:cNvPr>
          <p:cNvSpPr/>
          <p:nvPr/>
        </p:nvSpPr>
        <p:spPr bwMode="auto">
          <a:xfrm>
            <a:off x="5800810" y="4792722"/>
            <a:ext cx="1065672" cy="1157685"/>
          </a:xfrm>
          <a:prstGeom prst="rightArrow">
            <a:avLst/>
          </a:prstGeom>
          <a:solidFill>
            <a:srgbClr val="03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82864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55752"/>
            <a:ext cx="12436475" cy="606192"/>
          </a:xfrm>
        </p:spPr>
        <p:txBody>
          <a:bodyPr>
            <a:normAutofit fontScale="90000"/>
          </a:bodyPr>
          <a:lstStyle/>
          <a:p>
            <a:pPr algn="ctr"/>
            <a:r>
              <a:rPr lang="en-US" dirty="0"/>
              <a:t>Vision: “A New Hope” 10x better experience</a:t>
            </a:r>
          </a:p>
        </p:txBody>
      </p:sp>
      <p:graphicFrame>
        <p:nvGraphicFramePr>
          <p:cNvPr id="7" name="Table 6"/>
          <p:cNvGraphicFramePr>
            <a:graphicFrameLocks noGrp="1"/>
          </p:cNvGraphicFramePr>
          <p:nvPr>
            <p:extLst>
              <p:ext uri="{D42A27DB-BD31-4B8C-83A1-F6EECF244321}">
                <p14:modId xmlns:p14="http://schemas.microsoft.com/office/powerpoint/2010/main" val="2636674454"/>
              </p:ext>
            </p:extLst>
          </p:nvPr>
        </p:nvGraphicFramePr>
        <p:xfrm>
          <a:off x="197000" y="1142859"/>
          <a:ext cx="12042474" cy="5033433"/>
        </p:xfrm>
        <a:graphic>
          <a:graphicData uri="http://schemas.openxmlformats.org/drawingml/2006/table">
            <a:tbl>
              <a:tblPr firstRow="1">
                <a:effectLst/>
                <a:tableStyleId>{5C22544A-7EE6-4342-B048-85BDC9FD1C3A}</a:tableStyleId>
              </a:tblPr>
              <a:tblGrid>
                <a:gridCol w="1865770">
                  <a:extLst>
                    <a:ext uri="{9D8B030D-6E8A-4147-A177-3AD203B41FA5}">
                      <a16:colId xmlns:a16="http://schemas.microsoft.com/office/drawing/2014/main" val="20000"/>
                    </a:ext>
                  </a:extLst>
                </a:gridCol>
                <a:gridCol w="5088352">
                  <a:extLst>
                    <a:ext uri="{9D8B030D-6E8A-4147-A177-3AD203B41FA5}">
                      <a16:colId xmlns:a16="http://schemas.microsoft.com/office/drawing/2014/main" val="20001"/>
                    </a:ext>
                  </a:extLst>
                </a:gridCol>
                <a:gridCol w="5088352">
                  <a:extLst>
                    <a:ext uri="{9D8B030D-6E8A-4147-A177-3AD203B41FA5}">
                      <a16:colId xmlns:a16="http://schemas.microsoft.com/office/drawing/2014/main" val="20002"/>
                    </a:ext>
                  </a:extLst>
                </a:gridCol>
              </a:tblGrid>
              <a:tr h="701833">
                <a:tc>
                  <a:txBody>
                    <a:bodyPr/>
                    <a:lstStyle/>
                    <a:p>
                      <a:pPr defTabSz="932472" fontAlgn="base">
                        <a:lnSpc>
                          <a:spcPct val="90000"/>
                        </a:lnSpc>
                        <a:spcBef>
                          <a:spcPct val="0"/>
                        </a:spcBef>
                        <a:spcAft>
                          <a:spcPct val="0"/>
                        </a:spcAft>
                      </a:pPr>
                      <a:endParaRPr lang="en-US" sz="2000" b="1" i="0" kern="1200" dirty="0">
                        <a:solidFill>
                          <a:schemeClr val="bg2"/>
                        </a:solidFill>
                        <a:latin typeface="Segoe UI Semibold" charset="0"/>
                        <a:ea typeface="Segoe UI Semibold" charset="0"/>
                        <a:cs typeface="Segoe UI Semibold" charset="0"/>
                      </a:endParaRPr>
                    </a:p>
                  </a:txBody>
                  <a:tcPr marL="186521" marR="186521" marT="93260" marB="93260" anchor="ctr">
                    <a:lnL w="12700" cmpd="sng">
                      <a:noFill/>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32472" rtl="0" eaLnBrk="1" fontAlgn="base" latinLnBrk="0" hangingPunct="1">
                        <a:lnSpc>
                          <a:spcPct val="90000"/>
                        </a:lnSpc>
                        <a:spcBef>
                          <a:spcPct val="0"/>
                        </a:spcBef>
                        <a:spcAft>
                          <a:spcPct val="0"/>
                        </a:spcAft>
                      </a:pPr>
                      <a:r>
                        <a:rPr lang="en-US" sz="2000" b="1" i="0" kern="1200" dirty="0">
                          <a:solidFill>
                            <a:schemeClr val="tx1"/>
                          </a:solidFill>
                          <a:latin typeface="Segoe UI Semibold" charset="0"/>
                          <a:ea typeface="Segoe UI Semibold" charset="0"/>
                          <a:cs typeface="Segoe UI Semibold" charset="0"/>
                        </a:rPr>
                        <a:t>Customer Pain Points</a:t>
                      </a:r>
                    </a:p>
                  </a:txBody>
                  <a:tcPr marL="186521" marR="186521" marT="93260" marB="9326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32472" rtl="0" eaLnBrk="1" fontAlgn="base" latinLnBrk="0" hangingPunct="1">
                        <a:lnSpc>
                          <a:spcPct val="90000"/>
                        </a:lnSpc>
                        <a:spcBef>
                          <a:spcPct val="0"/>
                        </a:spcBef>
                        <a:spcAft>
                          <a:spcPct val="0"/>
                        </a:spcAft>
                      </a:pPr>
                      <a:r>
                        <a:rPr lang="en-US" sz="2000" b="1" i="0" kern="1200" dirty="0">
                          <a:solidFill>
                            <a:schemeClr val="tx1"/>
                          </a:solidFill>
                          <a:latin typeface="Segoe UI Semibold" charset="0"/>
                          <a:ea typeface="Segoe UI Semibold" charset="0"/>
                          <a:cs typeface="Segoe UI Semibold" charset="0"/>
                        </a:rPr>
                        <a:t>Solution</a:t>
                      </a:r>
                    </a:p>
                  </a:txBody>
                  <a:tcPr marL="186521" marR="186521" marT="93260" marB="93260" anchor="ctr">
                    <a:lnL w="76200" cap="flat" cmpd="sng" algn="ctr">
                      <a:solidFill>
                        <a:schemeClr val="bg1"/>
                      </a:solidFill>
                      <a:prstDash val="solid"/>
                      <a:round/>
                      <a:headEnd type="none" w="med" len="med"/>
                      <a:tailEnd type="none" w="med" len="med"/>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1035259">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600" b="1" kern="1200" dirty="0">
                          <a:solidFill>
                            <a:srgbClr val="0078D7"/>
                          </a:solidFill>
                          <a:latin typeface="+mn-lt"/>
                          <a:ea typeface="+mn-ea"/>
                          <a:cs typeface="+mn-cs"/>
                        </a:rPr>
                        <a:t>Website </a:t>
                      </a:r>
                    </a:p>
                    <a:p>
                      <a:pPr marL="0" marR="0" indent="0" algn="ctr" defTabSz="932742" rtl="0" eaLnBrk="1" fontAlgn="auto" latinLnBrk="0" hangingPunct="1">
                        <a:lnSpc>
                          <a:spcPct val="100000"/>
                        </a:lnSpc>
                        <a:spcBef>
                          <a:spcPts val="0"/>
                        </a:spcBef>
                        <a:spcAft>
                          <a:spcPts val="0"/>
                        </a:spcAft>
                        <a:buClrTx/>
                        <a:buSzTx/>
                        <a:buFontTx/>
                        <a:buNone/>
                        <a:tabLst/>
                        <a:defRPr/>
                      </a:pPr>
                      <a:r>
                        <a:rPr lang="en-US" sz="1600" b="1" kern="1200" dirty="0">
                          <a:solidFill>
                            <a:srgbClr val="0078D7"/>
                          </a:solidFill>
                          <a:latin typeface="+mn-lt"/>
                          <a:ea typeface="+mn-ea"/>
                          <a:cs typeface="+mn-cs"/>
                        </a:rPr>
                        <a:t>Sprawl</a:t>
                      </a:r>
                    </a:p>
                  </a:txBody>
                  <a:tcPr marL="186521" marR="186521" marT="93260" marB="93260" anchor="ctr">
                    <a:lnL w="6350" cap="flat" cmpd="sng" algn="ctr">
                      <a:solidFill>
                        <a:schemeClr val="accent5"/>
                      </a:solidFill>
                      <a:prstDash val="sysDot"/>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rgbClr val="282828"/>
                          </a:solidFill>
                          <a:latin typeface="+mn-lt"/>
                          <a:ea typeface="+mn-ea"/>
                          <a:cs typeface="Segoe UI" charset="0"/>
                        </a:rPr>
                        <a:t>Web App + Database on Azure = 5 different websites</a:t>
                      </a:r>
                      <a:endParaRPr lang="en-US" sz="1400" kern="1200" dirty="0">
                        <a:solidFill>
                          <a:schemeClr val="tx2"/>
                        </a:solidFill>
                        <a:latin typeface="+mn-lt"/>
                        <a:ea typeface="+mn-ea"/>
                        <a:cs typeface="+mn-cs"/>
                      </a:endParaRPr>
                    </a:p>
                  </a:txBody>
                  <a:tcPr marL="186521" marR="186521" marT="93260" marB="932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indent="-285750">
                        <a:buFont typeface="Arial" panose="020B0604020202020204" pitchFamily="34" charset="0"/>
                        <a:buChar char="•"/>
                      </a:pPr>
                      <a:r>
                        <a:rPr lang="en-US" sz="1400" b="0" i="0" kern="1200" dirty="0">
                          <a:solidFill>
                            <a:schemeClr val="tx2"/>
                          </a:solidFill>
                          <a:latin typeface="+mn-lt"/>
                          <a:ea typeface="+mn-ea"/>
                          <a:cs typeface="+mn-cs"/>
                        </a:rPr>
                        <a:t>One Microsoft Solution for Documentation</a:t>
                      </a:r>
                    </a:p>
                    <a:p>
                      <a:pPr marL="285750" indent="-285750">
                        <a:buFont typeface="Arial" panose="020B0604020202020204" pitchFamily="34" charset="0"/>
                        <a:buChar char="•"/>
                      </a:pPr>
                      <a:r>
                        <a:rPr lang="en-US" sz="1400" b="1" i="0" kern="1200" dirty="0">
                          <a:solidFill>
                            <a:srgbClr val="0078D7"/>
                          </a:solidFill>
                          <a:latin typeface="+mn-lt"/>
                          <a:ea typeface="+mn-ea"/>
                          <a:cs typeface="+mn-cs"/>
                        </a:rPr>
                        <a:t>Measure and Drive Business Outcomes</a:t>
                      </a:r>
                    </a:p>
                    <a:p>
                      <a:pPr marL="285750" indent="-285750">
                        <a:buFont typeface="Arial" panose="020B0604020202020204" pitchFamily="34" charset="0"/>
                        <a:buChar char="•"/>
                      </a:pPr>
                      <a:r>
                        <a:rPr lang="en-US" sz="1400" b="0" i="0" kern="1200" dirty="0">
                          <a:solidFill>
                            <a:schemeClr val="tx2"/>
                          </a:solidFill>
                          <a:latin typeface="+mn-lt"/>
                          <a:ea typeface="+mn-ea"/>
                          <a:cs typeface="+mn-cs"/>
                        </a:rPr>
                        <a:t>Reduce Engineering Duplication</a:t>
                      </a:r>
                    </a:p>
                    <a:p>
                      <a:pPr marL="285750" indent="-285750">
                        <a:buFont typeface="Arial" panose="020B0604020202020204" pitchFamily="34" charset="0"/>
                        <a:buChar char="•"/>
                      </a:pPr>
                      <a:r>
                        <a:rPr lang="en-US" sz="1400" b="1" i="0" kern="1200" dirty="0">
                          <a:solidFill>
                            <a:srgbClr val="0078D4"/>
                          </a:solidFill>
                          <a:latin typeface="+mn-lt"/>
                          <a:ea typeface="+mn-ea"/>
                          <a:cs typeface="+mn-cs"/>
                        </a:rPr>
                        <a:t>MOM: 45M Docs, tools and vendors</a:t>
                      </a:r>
                    </a:p>
                  </a:txBody>
                  <a:tcPr marL="186521" marR="186521" marT="93260" marB="93260">
                    <a:lnL w="76200" cap="flat" cmpd="sng" algn="ctr">
                      <a:solidFill>
                        <a:schemeClr val="bg1"/>
                      </a:solidFill>
                      <a:prstDash val="solid"/>
                      <a:round/>
                      <a:headEnd type="none" w="med" len="med"/>
                      <a:tailEnd type="none" w="med" len="med"/>
                    </a:lnL>
                    <a:lnR w="6350" cap="flat" cmpd="sng" algn="ctr">
                      <a:solidFill>
                        <a:schemeClr val="accent5"/>
                      </a:solidFill>
                      <a:prstDash val="sysDot"/>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60984794"/>
                  </a:ext>
                </a:extLst>
              </a:tr>
              <a:tr h="1208753">
                <a:tc>
                  <a:txBody>
                    <a:bodyPr/>
                    <a:lstStyle/>
                    <a:p>
                      <a:pPr algn="ctr"/>
                      <a:r>
                        <a:rPr lang="en-US" sz="1600" b="1" kern="1200" dirty="0">
                          <a:solidFill>
                            <a:srgbClr val="0078D7"/>
                          </a:solidFill>
                          <a:latin typeface="+mn-lt"/>
                          <a:ea typeface="+mn-ea"/>
                          <a:cs typeface="+mn-cs"/>
                        </a:rPr>
                        <a:t>UX</a:t>
                      </a:r>
                    </a:p>
                  </a:txBody>
                  <a:tcPr marL="186521" marR="186521" marT="93260" marB="93260" anchor="ctr">
                    <a:lnL w="6350" cap="flat" cmpd="sng" algn="ctr">
                      <a:solidFill>
                        <a:schemeClr val="accent5"/>
                      </a:solidFill>
                      <a:prstDash val="sysDot"/>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marR="0" lvl="0" indent="-285750" algn="l" defTabSz="9323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1" kern="1200" dirty="0">
                          <a:solidFill>
                            <a:srgbClr val="282828"/>
                          </a:solidFill>
                          <a:latin typeface="+mn-lt"/>
                          <a:ea typeface="Segoe UI" charset="0"/>
                          <a:cs typeface="Segoe UI" charset="0"/>
                        </a:rPr>
                        <a:t>“[MSDN] UX is terrible, less is more, help me quickly get setup”</a:t>
                      </a:r>
                    </a:p>
                  </a:txBody>
                  <a:tcPr marL="186521" marR="186521" marT="93260" marB="932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2"/>
                          </a:solidFill>
                          <a:latin typeface="+mn-lt"/>
                          <a:ea typeface="+mn-ea"/>
                          <a:cs typeface="+mn-cs"/>
                        </a:rPr>
                        <a:t>Improve Readability &amp; Fonts</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2"/>
                          </a:solidFill>
                          <a:latin typeface="+mn-lt"/>
                          <a:ea typeface="+mn-ea"/>
                          <a:cs typeface="+mn-cs"/>
                        </a:rPr>
                        <a:t>Mobile / Responsive</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2"/>
                          </a:solidFill>
                          <a:latin typeface="+mn-lt"/>
                          <a:ea typeface="+mn-ea"/>
                          <a:cs typeface="+mn-cs"/>
                        </a:rPr>
                        <a:t>Inclusive Design &amp; Localization </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2"/>
                          </a:solidFill>
                          <a:latin typeface="+mn-lt"/>
                          <a:ea typeface="+mn-ea"/>
                          <a:cs typeface="+mn-cs"/>
                        </a:rPr>
                        <a:t>Social: Comments, Sharing, Download PDF</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2"/>
                          </a:solidFill>
                          <a:latin typeface="+mn-lt"/>
                          <a:ea typeface="+mn-ea"/>
                          <a:cs typeface="+mn-cs"/>
                        </a:rPr>
                        <a:t>Delighters: Interactive Code &amp; Light/Dark Theme</a:t>
                      </a:r>
                    </a:p>
                  </a:txBody>
                  <a:tcPr marL="186521" marR="186521" marT="93260" marB="93260">
                    <a:lnL w="76200" cap="flat" cmpd="sng" algn="ctr">
                      <a:solidFill>
                        <a:schemeClr val="bg1"/>
                      </a:solidFill>
                      <a:prstDash val="solid"/>
                      <a:round/>
                      <a:headEnd type="none" w="med" len="med"/>
                      <a:tailEnd type="none" w="med" len="med"/>
                    </a:lnL>
                    <a:lnR w="6350" cap="flat" cmpd="sng" algn="ctr">
                      <a:solidFill>
                        <a:schemeClr val="accent5"/>
                      </a:solidFill>
                      <a:prstDash val="sysDot"/>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915318">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600" b="1" kern="1200" dirty="0">
                          <a:solidFill>
                            <a:srgbClr val="0078D7"/>
                          </a:solidFill>
                          <a:latin typeface="+mn-lt"/>
                          <a:ea typeface="+mn-ea"/>
                          <a:cs typeface="+mn-cs"/>
                        </a:rPr>
                        <a:t>Information Architecture</a:t>
                      </a:r>
                    </a:p>
                  </a:txBody>
                  <a:tcPr marL="186521" marR="186521" marT="93260" marB="93260" anchor="ctr">
                    <a:lnL w="6350" cap="flat" cmpd="sng" algn="ctr">
                      <a:solidFill>
                        <a:schemeClr val="accent5"/>
                      </a:solidFill>
                      <a:prstDash val="sysDot"/>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marR="0" lvl="0" indent="-285750" algn="l" defTabSz="9323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mr-IN" sz="1400" b="0" i="1" kern="1200" dirty="0">
                          <a:solidFill>
                            <a:srgbClr val="282828"/>
                          </a:solidFill>
                          <a:latin typeface="+mn-lt"/>
                          <a:ea typeface="Segoe UI" charset="0"/>
                          <a:cs typeface="Segoe UI" charset="0"/>
                        </a:rPr>
                        <a:t>…</a:t>
                      </a:r>
                      <a:r>
                        <a:rPr lang="en-US" sz="1400" b="0" i="1" kern="1200" dirty="0">
                          <a:solidFill>
                            <a:srgbClr val="282828"/>
                          </a:solidFill>
                          <a:latin typeface="+mn-lt"/>
                          <a:ea typeface="Segoe UI" charset="0"/>
                          <a:cs typeface="Segoe UI" charset="0"/>
                        </a:rPr>
                        <a:t>It’s not time-efficient to battle through the Microsoft docs” </a:t>
                      </a:r>
                      <a:endParaRPr lang="en-US" sz="1400" b="0" kern="1200" dirty="0">
                        <a:solidFill>
                          <a:srgbClr val="282828"/>
                        </a:solidFill>
                        <a:latin typeface="+mn-lt"/>
                        <a:ea typeface="+mn-ea"/>
                        <a:cs typeface="+mn-cs"/>
                      </a:endParaRPr>
                    </a:p>
                    <a:p>
                      <a:pPr marL="285750" marR="0" lvl="0" indent="-285750" algn="l" defTabSz="9323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rgbClr val="282828"/>
                          </a:solidFill>
                          <a:latin typeface="+mn-lt"/>
                          <a:ea typeface="+mn-ea"/>
                          <a:cs typeface="+mn-cs"/>
                        </a:rPr>
                        <a:t>“</a:t>
                      </a:r>
                      <a:r>
                        <a:rPr lang="en-US" sz="1400" b="0" i="1" kern="1200" dirty="0">
                          <a:solidFill>
                            <a:srgbClr val="282828"/>
                          </a:solidFill>
                          <a:latin typeface="+mn-lt"/>
                          <a:ea typeface="+mn-ea"/>
                          <a:cs typeface="+mn-cs"/>
                        </a:rPr>
                        <a:t>Content in MSDN was written 3 versions ago”</a:t>
                      </a:r>
                    </a:p>
                    <a:p>
                      <a:pPr marL="285750" marR="0" lvl="0" indent="-285750" algn="l" defTabSz="9323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1" kern="1200" dirty="0">
                          <a:solidFill>
                            <a:srgbClr val="282828"/>
                          </a:solidFill>
                          <a:latin typeface="+mn-lt"/>
                          <a:ea typeface="+mn-ea"/>
                          <a:cs typeface="+mn-cs"/>
                        </a:rPr>
                        <a:t>Unreadable URLs</a:t>
                      </a:r>
                      <a:endParaRPr lang="en-US" sz="1400" b="0" kern="1200" dirty="0">
                        <a:solidFill>
                          <a:srgbClr val="282828"/>
                        </a:solidFill>
                        <a:latin typeface="+mn-lt"/>
                        <a:ea typeface="+mn-ea"/>
                        <a:cs typeface="+mn-cs"/>
                      </a:endParaRPr>
                    </a:p>
                  </a:txBody>
                  <a:tcPr marL="186521" marR="186521" marT="93260" marB="932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dirty="0">
                          <a:solidFill>
                            <a:schemeClr val="tx2"/>
                          </a:solidFill>
                          <a:latin typeface="+mn-lt"/>
                        </a:rPr>
                        <a:t>Standardize Content Model: Time Required, Last Updated, Authors, </a:t>
                      </a:r>
                      <a:r>
                        <a:rPr lang="en-US" sz="1400" b="0" i="0" dirty="0" err="1">
                          <a:solidFill>
                            <a:schemeClr val="tx2"/>
                          </a:solidFill>
                          <a:latin typeface="+mn-lt"/>
                        </a:rPr>
                        <a:t>etc</a:t>
                      </a:r>
                      <a:endParaRPr lang="en-US" sz="1400" b="0" i="0" dirty="0">
                        <a:solidFill>
                          <a:schemeClr val="tx2"/>
                        </a:solidFill>
                        <a:latin typeface="+mn-lt"/>
                      </a:endParaRP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dirty="0">
                          <a:solidFill>
                            <a:schemeClr val="tx2"/>
                          </a:solidFill>
                          <a:latin typeface="+mn-lt"/>
                        </a:rPr>
                        <a:t>Content Lifecycle: Migrate, Merge, Archive, Retire</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dirty="0">
                          <a:solidFill>
                            <a:schemeClr val="tx2"/>
                          </a:solidFill>
                          <a:latin typeface="+mn-lt"/>
                        </a:rPr>
                        <a:t>Simplified URLs &amp; clear hierarchy</a:t>
                      </a:r>
                    </a:p>
                  </a:txBody>
                  <a:tcPr marL="186521" marR="186521" marT="93260" marB="93260">
                    <a:lnL w="76200" cap="flat" cmpd="sng" algn="ctr">
                      <a:solidFill>
                        <a:schemeClr val="bg1"/>
                      </a:solidFill>
                      <a:prstDash val="solid"/>
                      <a:round/>
                      <a:headEnd type="none" w="med" len="med"/>
                      <a:tailEnd type="none" w="med" len="med"/>
                    </a:lnL>
                    <a:lnR w="6350" cap="flat" cmpd="sng" algn="ctr">
                      <a:solidFill>
                        <a:schemeClr val="accent5"/>
                      </a:solidFill>
                      <a:prstDash val="sysDot"/>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99836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600" b="1" kern="1200" dirty="0">
                          <a:solidFill>
                            <a:srgbClr val="0078D7"/>
                          </a:solidFill>
                          <a:latin typeface="+mn-lt"/>
                          <a:ea typeface="+mn-ea"/>
                          <a:cs typeface="+mn-cs"/>
                        </a:rPr>
                        <a:t>Authoring &amp;</a:t>
                      </a:r>
                    </a:p>
                    <a:p>
                      <a:pPr marL="0" marR="0" indent="0" algn="ctr" defTabSz="932742" rtl="0" eaLnBrk="1" fontAlgn="auto" latinLnBrk="0" hangingPunct="1">
                        <a:lnSpc>
                          <a:spcPct val="100000"/>
                        </a:lnSpc>
                        <a:spcBef>
                          <a:spcPts val="0"/>
                        </a:spcBef>
                        <a:spcAft>
                          <a:spcPts val="0"/>
                        </a:spcAft>
                        <a:buClrTx/>
                        <a:buSzTx/>
                        <a:buFontTx/>
                        <a:buNone/>
                        <a:tabLst/>
                        <a:defRPr/>
                      </a:pPr>
                      <a:r>
                        <a:rPr lang="en-US" sz="1600" b="1" kern="1200" dirty="0">
                          <a:solidFill>
                            <a:srgbClr val="0078D7"/>
                          </a:solidFill>
                          <a:latin typeface="+mn-lt"/>
                          <a:ea typeface="+mn-ea"/>
                          <a:cs typeface="+mn-cs"/>
                        </a:rPr>
                        <a:t>Community</a:t>
                      </a:r>
                    </a:p>
                  </a:txBody>
                  <a:tcPr marL="186521" marR="186521" marT="93260" marB="93260" anchor="ctr">
                    <a:lnL w="6350" cap="flat" cmpd="sng" algn="ctr">
                      <a:solidFill>
                        <a:schemeClr val="accent5"/>
                      </a:solidFill>
                      <a:prstDash val="sysDot"/>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2"/>
                          </a:solidFill>
                          <a:latin typeface="+mn-lt"/>
                          <a:ea typeface="+mn-ea"/>
                          <a:cs typeface="+mn-cs"/>
                        </a:rPr>
                        <a:t>Need editorial workflow and content quality bar</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2"/>
                          </a:solidFill>
                          <a:latin typeface="+mn-lt"/>
                          <a:ea typeface="+mn-ea"/>
                          <a:cs typeface="+mn-cs"/>
                        </a:rPr>
                        <a:t>Different format for every website</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2"/>
                          </a:solidFill>
                          <a:latin typeface="+mn-lt"/>
                          <a:ea typeface="+mn-ea"/>
                          <a:cs typeface="+mn-cs"/>
                        </a:rPr>
                        <a:t>Writers Only</a:t>
                      </a:r>
                    </a:p>
                  </a:txBody>
                  <a:tcPr marL="186521" marR="186521" marT="93260" marB="932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2"/>
                          </a:solidFill>
                          <a:latin typeface="+mn-lt"/>
                          <a:ea typeface="+mn-ea"/>
                          <a:cs typeface="+mn-cs"/>
                        </a:rPr>
                        <a:t>GitHub for workflow requirements</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2"/>
                          </a:solidFill>
                          <a:latin typeface="+mn-lt"/>
                          <a:ea typeface="+mn-ea"/>
                          <a:cs typeface="+mn-cs"/>
                        </a:rPr>
                        <a:t>Standardize on Markdown and YML</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2"/>
                          </a:solidFill>
                          <a:latin typeface="+mn-lt"/>
                          <a:ea typeface="+mn-ea"/>
                          <a:cs typeface="+mn-cs"/>
                        </a:rPr>
                        <a:t>Anyone can create &amp; Edit Docs</a:t>
                      </a:r>
                    </a:p>
                  </a:txBody>
                  <a:tcPr marL="186521" marR="186521" marT="93260" marB="93260">
                    <a:lnL w="76200" cap="flat" cmpd="sng" algn="ctr">
                      <a:solidFill>
                        <a:schemeClr val="bg1"/>
                      </a:solidFill>
                      <a:prstDash val="solid"/>
                      <a:round/>
                      <a:headEnd type="none" w="med" len="med"/>
                      <a:tailEnd type="none" w="med" len="med"/>
                    </a:lnL>
                    <a:lnR w="6350" cap="flat" cmpd="sng" algn="ctr">
                      <a:solidFill>
                        <a:schemeClr val="accent5"/>
                      </a:solidFill>
                      <a:prstDash val="sysDot"/>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027581944"/>
                  </a:ext>
                </a:extLst>
              </a:tr>
            </a:tbl>
          </a:graphicData>
        </a:graphic>
      </p:graphicFrame>
      <p:sp>
        <p:nvSpPr>
          <p:cNvPr id="3" name="TextBox 2">
            <a:extLst>
              <a:ext uri="{FF2B5EF4-FFF2-40B4-BE49-F238E27FC236}">
                <a16:creationId xmlns:a16="http://schemas.microsoft.com/office/drawing/2014/main" id="{5B3CBA52-A133-BA42-8B0D-F51DCD00AE24}"/>
              </a:ext>
            </a:extLst>
          </p:cNvPr>
          <p:cNvSpPr txBox="1"/>
          <p:nvPr/>
        </p:nvSpPr>
        <p:spPr>
          <a:xfrm>
            <a:off x="0" y="6310219"/>
            <a:ext cx="12436475" cy="749692"/>
          </a:xfrm>
          <a:prstGeom prst="rect">
            <a:avLst/>
          </a:prstGeom>
          <a:solidFill>
            <a:srgbClr val="E81123"/>
          </a:solidFill>
        </p:spPr>
        <p:txBody>
          <a:bodyPr wrap="square" lIns="91440" tIns="91440" rIns="91440" bIns="91440" rtlCol="0" anchor="t" anchorCtr="0">
            <a:spAutoFit/>
          </a:bodyPr>
          <a:lstStyle/>
          <a:p>
            <a:r>
              <a:rPr lang="en-US" b="1" dirty="0"/>
              <a:t>What we aren’t: </a:t>
            </a:r>
            <a:r>
              <a:rPr lang="en-US" dirty="0"/>
              <a:t>White-label Docs for your site or free anything goes site hosting: Specific content types, IA, structure and formats, guidelines, and rules </a:t>
            </a:r>
          </a:p>
        </p:txBody>
      </p:sp>
      <p:sp>
        <p:nvSpPr>
          <p:cNvPr id="2" name="Rectangle 1">
            <a:extLst>
              <a:ext uri="{FF2B5EF4-FFF2-40B4-BE49-F238E27FC236}">
                <a16:creationId xmlns:a16="http://schemas.microsoft.com/office/drawing/2014/main" id="{CBB0F8F4-14DC-A248-BD79-5F9C6FE1845C}"/>
              </a:ext>
            </a:extLst>
          </p:cNvPr>
          <p:cNvSpPr/>
          <p:nvPr/>
        </p:nvSpPr>
        <p:spPr>
          <a:xfrm>
            <a:off x="0" y="675786"/>
            <a:ext cx="12436475" cy="400110"/>
          </a:xfrm>
          <a:prstGeom prst="rect">
            <a:avLst/>
          </a:prstGeom>
        </p:spPr>
        <p:txBody>
          <a:bodyPr wrap="square">
            <a:spAutoFit/>
          </a:bodyPr>
          <a:lstStyle/>
          <a:p>
            <a:pPr algn="ctr" defTabSz="932742">
              <a:defRPr/>
            </a:pPr>
            <a:r>
              <a:rPr lang="en-US" sz="2000" dirty="0">
                <a:cs typeface="Segoe UI" charset="0"/>
              </a:rPr>
              <a:t>Treat Docs just like an OSS Code Project </a:t>
            </a:r>
            <a:endParaRPr lang="en-US" sz="2000" dirty="0"/>
          </a:p>
        </p:txBody>
      </p:sp>
    </p:spTree>
    <p:extLst>
      <p:ext uri="{BB962C8B-B14F-4D97-AF65-F5344CB8AC3E}">
        <p14:creationId xmlns:p14="http://schemas.microsoft.com/office/powerpoint/2010/main" val="29852935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7E3E4-BEB6-46DF-B188-86E34DDD00F1}"/>
              </a:ext>
            </a:extLst>
          </p:cNvPr>
          <p:cNvSpPr>
            <a:spLocks noGrp="1"/>
          </p:cNvSpPr>
          <p:nvPr>
            <p:ph type="title"/>
          </p:nvPr>
        </p:nvSpPr>
        <p:spPr>
          <a:xfrm>
            <a:off x="274298" y="206971"/>
            <a:ext cx="11887878" cy="917575"/>
          </a:xfrm>
        </p:spPr>
        <p:txBody>
          <a:bodyPr vert="horz" wrap="square" lIns="198955" tIns="124347" rIns="198955" bIns="124347" rtlCol="0" anchor="t" anchorCtr="0">
            <a:noAutofit/>
          </a:bodyPr>
          <a:lstStyle/>
          <a:p>
            <a:r>
              <a:rPr lang="en-US" sz="4800" dirty="0">
                <a:solidFill>
                  <a:srgbClr val="1A1A1A"/>
                </a:solidFill>
                <a:latin typeface="Segoe UI Semilight" panose="020B0402040204020203" pitchFamily="34" charset="0"/>
                <a:cs typeface="Segoe UI Semilight" panose="020B0402040204020203" pitchFamily="34" charset="0"/>
              </a:rPr>
              <a:t>Winning Hearts and Minds</a:t>
            </a:r>
            <a:br>
              <a:rPr lang="en-US" sz="4800" dirty="0">
                <a:solidFill>
                  <a:srgbClr val="1A1A1A"/>
                </a:solidFill>
                <a:latin typeface="Segoe UI Semilight" panose="020B0402040204020203" pitchFamily="34" charset="0"/>
                <a:cs typeface="Segoe UI Semilight" panose="020B0402040204020203" pitchFamily="34" charset="0"/>
              </a:rPr>
            </a:br>
            <a:r>
              <a:rPr lang="en-US" sz="2400" dirty="0">
                <a:solidFill>
                  <a:srgbClr val="1A1A1A"/>
                </a:solidFill>
                <a:latin typeface="Segoe UI Semilight" panose="020B0402040204020203" pitchFamily="34" charset="0"/>
                <a:cs typeface="Segoe UI Semilight" panose="020B0402040204020203" pitchFamily="34" charset="0"/>
              </a:rPr>
              <a:t>Get early adopters/wins, creates network effect – From convincing to scheduling</a:t>
            </a:r>
            <a:endParaRPr lang="en-US" sz="4400" dirty="0">
              <a:solidFill>
                <a:srgbClr val="1A1A1A"/>
              </a:solidFill>
              <a:latin typeface="Segoe UI Semilight" panose="020B0402040204020203" pitchFamily="34" charset="0"/>
              <a:cs typeface="Segoe UI Semilight" panose="020B0402040204020203" pitchFamily="34" charset="0"/>
            </a:endParaRPr>
          </a:p>
        </p:txBody>
      </p:sp>
      <p:pic>
        <p:nvPicPr>
          <p:cNvPr id="3" name="Picture 2" descr="Iceberg in water with one third of the iceberg above water and two thirds below the water. ">
            <a:extLst>
              <a:ext uri="{FF2B5EF4-FFF2-40B4-BE49-F238E27FC236}">
                <a16:creationId xmlns:a16="http://schemas.microsoft.com/office/drawing/2014/main" id="{DE5BF9F7-203E-47FB-8D4F-1E643AFB3F8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Lst>
          </a:blip>
          <a:srcRect l="24160" r="3400"/>
          <a:stretch/>
        </p:blipFill>
        <p:spPr>
          <a:xfrm>
            <a:off x="0" y="1619502"/>
            <a:ext cx="7931888" cy="5378814"/>
          </a:xfrm>
          <a:prstGeom prst="rect">
            <a:avLst/>
          </a:prstGeom>
        </p:spPr>
      </p:pic>
      <p:sp>
        <p:nvSpPr>
          <p:cNvPr id="16" name="TextBox 15">
            <a:extLst>
              <a:ext uri="{FF2B5EF4-FFF2-40B4-BE49-F238E27FC236}">
                <a16:creationId xmlns:a16="http://schemas.microsoft.com/office/drawing/2014/main" id="{3F528D7F-0BC0-47AC-BCCD-7B443AFBE1C3}"/>
              </a:ext>
            </a:extLst>
          </p:cNvPr>
          <p:cNvSpPr txBox="1"/>
          <p:nvPr/>
        </p:nvSpPr>
        <p:spPr>
          <a:xfrm>
            <a:off x="102176" y="1619502"/>
            <a:ext cx="4134541" cy="703160"/>
          </a:xfrm>
          <a:prstGeom prst="rect">
            <a:avLst/>
          </a:prstGeom>
          <a:noFill/>
        </p:spPr>
        <p:txBody>
          <a:bodyPr wrap="square" lIns="248694" tIns="198955" rIns="248694" bIns="198955" rtlCol="0">
            <a:spAutoFit/>
          </a:bodyPr>
          <a:lstStyle/>
          <a:p>
            <a:pPr algn="r" defTabSz="932554">
              <a:lnSpc>
                <a:spcPct val="90000"/>
              </a:lnSpc>
              <a:defRPr/>
            </a:pPr>
            <a:r>
              <a:rPr lang="en-US" sz="2176" i="1" dirty="0">
                <a:gradFill>
                  <a:gsLst>
                    <a:gs pos="2917">
                      <a:srgbClr val="000000">
                        <a:lumMod val="65000"/>
                        <a:lumOff val="35000"/>
                      </a:srgbClr>
                    </a:gs>
                    <a:gs pos="30000">
                      <a:srgbClr val="000000">
                        <a:lumMod val="65000"/>
                        <a:lumOff val="35000"/>
                      </a:srgbClr>
                    </a:gs>
                  </a:gsLst>
                  <a:lin ang="5400000" scaled="0"/>
                </a:gradFill>
                <a:latin typeface="Segoe UI"/>
              </a:rPr>
              <a:t>Watch for defensiveness</a:t>
            </a:r>
            <a:endParaRPr lang="en-US" sz="2448" i="1" dirty="0">
              <a:gradFill>
                <a:gsLst>
                  <a:gs pos="2917">
                    <a:srgbClr val="000000">
                      <a:lumMod val="65000"/>
                      <a:lumOff val="35000"/>
                    </a:srgbClr>
                  </a:gs>
                  <a:gs pos="30000">
                    <a:srgbClr val="000000">
                      <a:lumMod val="65000"/>
                      <a:lumOff val="35000"/>
                    </a:srgbClr>
                  </a:gs>
                </a:gsLst>
                <a:lin ang="5400000" scaled="0"/>
              </a:gradFill>
              <a:latin typeface="Segoe UI"/>
            </a:endParaRPr>
          </a:p>
        </p:txBody>
      </p:sp>
      <p:sp>
        <p:nvSpPr>
          <p:cNvPr id="19" name="TextBox 18">
            <a:extLst>
              <a:ext uri="{FF2B5EF4-FFF2-40B4-BE49-F238E27FC236}">
                <a16:creationId xmlns:a16="http://schemas.microsoft.com/office/drawing/2014/main" id="{57CA9340-8151-4EA0-803A-EA0A1AE9D3DA}"/>
              </a:ext>
            </a:extLst>
          </p:cNvPr>
          <p:cNvSpPr txBox="1"/>
          <p:nvPr/>
        </p:nvSpPr>
        <p:spPr>
          <a:xfrm>
            <a:off x="-296256" y="2078823"/>
            <a:ext cx="4532973" cy="703160"/>
          </a:xfrm>
          <a:prstGeom prst="rect">
            <a:avLst/>
          </a:prstGeom>
          <a:noFill/>
        </p:spPr>
        <p:txBody>
          <a:bodyPr wrap="square" lIns="248694" tIns="198955" rIns="248694" bIns="198955" rtlCol="0">
            <a:spAutoFit/>
          </a:bodyPr>
          <a:lstStyle/>
          <a:p>
            <a:pPr algn="r" defTabSz="932554">
              <a:lnSpc>
                <a:spcPct val="90000"/>
              </a:lnSpc>
              <a:defRPr/>
            </a:pPr>
            <a:r>
              <a:rPr lang="en-US" sz="2176" i="1" dirty="0">
                <a:gradFill>
                  <a:gsLst>
                    <a:gs pos="2917">
                      <a:srgbClr val="000000">
                        <a:lumMod val="65000"/>
                        <a:lumOff val="35000"/>
                      </a:srgbClr>
                    </a:gs>
                    <a:gs pos="30000">
                      <a:srgbClr val="000000">
                        <a:lumMod val="65000"/>
                        <a:lumOff val="35000"/>
                      </a:srgbClr>
                    </a:gs>
                  </a:gsLst>
                  <a:lin ang="5400000" scaled="0"/>
                </a:gradFill>
                <a:latin typeface="Segoe UI"/>
              </a:rPr>
              <a:t>We have “unique requirements”</a:t>
            </a:r>
            <a:endParaRPr lang="en-US" sz="2448" i="1" dirty="0">
              <a:gradFill>
                <a:gsLst>
                  <a:gs pos="2917">
                    <a:srgbClr val="000000">
                      <a:lumMod val="65000"/>
                      <a:lumOff val="35000"/>
                    </a:srgbClr>
                  </a:gs>
                  <a:gs pos="30000">
                    <a:srgbClr val="000000">
                      <a:lumMod val="65000"/>
                      <a:lumOff val="35000"/>
                    </a:srgbClr>
                  </a:gs>
                </a:gsLst>
                <a:lin ang="5400000" scaled="0"/>
              </a:gradFill>
              <a:latin typeface="Segoe UI"/>
            </a:endParaRPr>
          </a:p>
        </p:txBody>
      </p:sp>
      <p:sp>
        <p:nvSpPr>
          <p:cNvPr id="22" name="TextBox 21">
            <a:extLst>
              <a:ext uri="{FF2B5EF4-FFF2-40B4-BE49-F238E27FC236}">
                <a16:creationId xmlns:a16="http://schemas.microsoft.com/office/drawing/2014/main" id="{DE0C5C6C-1484-43E1-8A83-71662DE0C513}"/>
              </a:ext>
            </a:extLst>
          </p:cNvPr>
          <p:cNvSpPr txBox="1"/>
          <p:nvPr/>
        </p:nvSpPr>
        <p:spPr>
          <a:xfrm>
            <a:off x="-207297" y="3296506"/>
            <a:ext cx="4444014" cy="678795"/>
          </a:xfrm>
          <a:prstGeom prst="rect">
            <a:avLst/>
          </a:prstGeom>
          <a:noFill/>
        </p:spPr>
        <p:txBody>
          <a:bodyPr wrap="square" lIns="248694" tIns="198955" rIns="248694" bIns="198955" rtlCol="0">
            <a:spAutoFit/>
          </a:bodyPr>
          <a:lstStyle/>
          <a:p>
            <a:pPr algn="r" defTabSz="932554">
              <a:lnSpc>
                <a:spcPct val="90000"/>
              </a:lnSpc>
              <a:defRPr/>
            </a:pPr>
            <a:r>
              <a:rPr lang="en-US" sz="2000" dirty="0">
                <a:solidFill>
                  <a:srgbClr val="FFFFFF"/>
                </a:solidFill>
                <a:latin typeface="Segoe UI"/>
              </a:rPr>
              <a:t>Comfort with Status Quo</a:t>
            </a:r>
          </a:p>
        </p:txBody>
      </p:sp>
      <p:sp>
        <p:nvSpPr>
          <p:cNvPr id="25" name="TextBox 24">
            <a:extLst>
              <a:ext uri="{FF2B5EF4-FFF2-40B4-BE49-F238E27FC236}">
                <a16:creationId xmlns:a16="http://schemas.microsoft.com/office/drawing/2014/main" id="{B01D3A0B-31AA-46FE-A524-DAF7BBFA99A1}"/>
              </a:ext>
            </a:extLst>
          </p:cNvPr>
          <p:cNvSpPr txBox="1"/>
          <p:nvPr/>
        </p:nvSpPr>
        <p:spPr>
          <a:xfrm>
            <a:off x="-184719" y="4561201"/>
            <a:ext cx="4421436" cy="678795"/>
          </a:xfrm>
          <a:prstGeom prst="rect">
            <a:avLst/>
          </a:prstGeom>
          <a:noFill/>
        </p:spPr>
        <p:txBody>
          <a:bodyPr wrap="square" lIns="248694" tIns="198955" rIns="248694" bIns="198955" rtlCol="0">
            <a:spAutoFit/>
          </a:bodyPr>
          <a:lstStyle/>
          <a:p>
            <a:pPr algn="r" defTabSz="932554">
              <a:lnSpc>
                <a:spcPct val="90000"/>
              </a:lnSpc>
              <a:defRPr/>
            </a:pPr>
            <a:r>
              <a:rPr lang="en-US" sz="2000" dirty="0">
                <a:solidFill>
                  <a:srgbClr val="FFFFFF"/>
                </a:solidFill>
                <a:latin typeface="Segoe UI"/>
              </a:rPr>
              <a:t>Open Source Hesitation</a:t>
            </a:r>
          </a:p>
        </p:txBody>
      </p:sp>
      <p:sp>
        <p:nvSpPr>
          <p:cNvPr id="7" name="TextBox 6">
            <a:extLst>
              <a:ext uri="{FF2B5EF4-FFF2-40B4-BE49-F238E27FC236}">
                <a16:creationId xmlns:a16="http://schemas.microsoft.com/office/drawing/2014/main" id="{E8BCAA63-6F74-40AD-BFB2-6933A1D82C71}"/>
              </a:ext>
            </a:extLst>
          </p:cNvPr>
          <p:cNvSpPr txBox="1"/>
          <p:nvPr/>
        </p:nvSpPr>
        <p:spPr>
          <a:xfrm>
            <a:off x="366919" y="5056157"/>
            <a:ext cx="3869798" cy="678795"/>
          </a:xfrm>
          <a:prstGeom prst="rect">
            <a:avLst/>
          </a:prstGeom>
          <a:noFill/>
        </p:spPr>
        <p:txBody>
          <a:bodyPr wrap="square" lIns="248694" tIns="198955" rIns="248694" bIns="198955" rtlCol="0">
            <a:spAutoFit/>
          </a:bodyPr>
          <a:lstStyle/>
          <a:p>
            <a:pPr algn="r" defTabSz="932554">
              <a:lnSpc>
                <a:spcPct val="90000"/>
              </a:lnSpc>
              <a:defRPr/>
            </a:pPr>
            <a:r>
              <a:rPr lang="en-US" sz="2000" dirty="0">
                <a:solidFill>
                  <a:srgbClr val="FFFFFF"/>
                </a:solidFill>
                <a:latin typeface="Segoe UI"/>
              </a:rPr>
              <a:t>Personal Agendas</a:t>
            </a:r>
          </a:p>
        </p:txBody>
      </p:sp>
      <p:sp>
        <p:nvSpPr>
          <p:cNvPr id="14" name="TextBox 13">
            <a:extLst>
              <a:ext uri="{FF2B5EF4-FFF2-40B4-BE49-F238E27FC236}">
                <a16:creationId xmlns:a16="http://schemas.microsoft.com/office/drawing/2014/main" id="{CF0E0D0A-9DE2-4E41-B115-277B9083FB72}"/>
              </a:ext>
            </a:extLst>
          </p:cNvPr>
          <p:cNvSpPr txBox="1"/>
          <p:nvPr/>
        </p:nvSpPr>
        <p:spPr>
          <a:xfrm>
            <a:off x="135217" y="2479311"/>
            <a:ext cx="4101500" cy="703160"/>
          </a:xfrm>
          <a:prstGeom prst="rect">
            <a:avLst/>
          </a:prstGeom>
          <a:noFill/>
        </p:spPr>
        <p:txBody>
          <a:bodyPr wrap="square" lIns="248694" tIns="198955" rIns="248694" bIns="198955" rtlCol="0">
            <a:spAutoFit/>
          </a:bodyPr>
          <a:lstStyle/>
          <a:p>
            <a:pPr algn="r" defTabSz="932554">
              <a:lnSpc>
                <a:spcPct val="90000"/>
              </a:lnSpc>
              <a:defRPr/>
            </a:pPr>
            <a:r>
              <a:rPr lang="en-US" sz="2176" i="1" dirty="0">
                <a:gradFill>
                  <a:gsLst>
                    <a:gs pos="2917">
                      <a:srgbClr val="000000">
                        <a:lumMod val="65000"/>
                        <a:lumOff val="35000"/>
                      </a:srgbClr>
                    </a:gs>
                    <a:gs pos="30000">
                      <a:srgbClr val="000000">
                        <a:lumMod val="65000"/>
                        <a:lumOff val="35000"/>
                      </a:srgbClr>
                    </a:gs>
                  </a:gsLst>
                  <a:lin ang="5400000" scaled="0"/>
                </a:gradFill>
                <a:latin typeface="Segoe UI"/>
              </a:rPr>
              <a:t>Too much work, not now</a:t>
            </a:r>
          </a:p>
        </p:txBody>
      </p:sp>
      <p:sp>
        <p:nvSpPr>
          <p:cNvPr id="15" name="TextBox 14">
            <a:extLst>
              <a:ext uri="{FF2B5EF4-FFF2-40B4-BE49-F238E27FC236}">
                <a16:creationId xmlns:a16="http://schemas.microsoft.com/office/drawing/2014/main" id="{B4D29F04-6740-6B47-B386-8E99B87DC41F}"/>
              </a:ext>
            </a:extLst>
          </p:cNvPr>
          <p:cNvSpPr txBox="1"/>
          <p:nvPr/>
        </p:nvSpPr>
        <p:spPr>
          <a:xfrm>
            <a:off x="366919" y="3974402"/>
            <a:ext cx="3869798" cy="678795"/>
          </a:xfrm>
          <a:prstGeom prst="rect">
            <a:avLst/>
          </a:prstGeom>
          <a:noFill/>
        </p:spPr>
        <p:txBody>
          <a:bodyPr wrap="square" lIns="248694" tIns="198955" rIns="248694" bIns="198955" rtlCol="0">
            <a:spAutoFit/>
          </a:bodyPr>
          <a:lstStyle/>
          <a:p>
            <a:pPr algn="r" defTabSz="932554">
              <a:lnSpc>
                <a:spcPct val="90000"/>
              </a:lnSpc>
              <a:defRPr/>
            </a:pPr>
            <a:r>
              <a:rPr lang="en-US" sz="2000" dirty="0">
                <a:solidFill>
                  <a:srgbClr val="FFFFFF"/>
                </a:solidFill>
                <a:latin typeface="Segoe UI"/>
              </a:rPr>
              <a:t>Relinquishing Control</a:t>
            </a:r>
          </a:p>
        </p:txBody>
      </p:sp>
      <p:graphicFrame>
        <p:nvGraphicFramePr>
          <p:cNvPr id="5" name="Table 4">
            <a:extLst>
              <a:ext uri="{FF2B5EF4-FFF2-40B4-BE49-F238E27FC236}">
                <a16:creationId xmlns:a16="http://schemas.microsoft.com/office/drawing/2014/main" id="{710C4971-A215-744A-A2C8-59FF112A4A00}"/>
              </a:ext>
            </a:extLst>
          </p:cNvPr>
          <p:cNvGraphicFramePr>
            <a:graphicFrameLocks noGrp="1"/>
          </p:cNvGraphicFramePr>
          <p:nvPr>
            <p:extLst>
              <p:ext uri="{D42A27DB-BD31-4B8C-83A1-F6EECF244321}">
                <p14:modId xmlns:p14="http://schemas.microsoft.com/office/powerpoint/2010/main" val="2924218077"/>
              </p:ext>
            </p:extLst>
          </p:nvPr>
        </p:nvGraphicFramePr>
        <p:xfrm>
          <a:off x="8214417" y="3296506"/>
          <a:ext cx="3968222" cy="3535680"/>
        </p:xfrm>
        <a:graphic>
          <a:graphicData uri="http://schemas.openxmlformats.org/drawingml/2006/table">
            <a:tbl>
              <a:tblPr firstRow="1" bandRow="1">
                <a:tableStyleId>{69012ECD-51FC-41F1-AA8D-1B2483CD663E}</a:tableStyleId>
              </a:tblPr>
              <a:tblGrid>
                <a:gridCol w="606043">
                  <a:extLst>
                    <a:ext uri="{9D8B030D-6E8A-4147-A177-3AD203B41FA5}">
                      <a16:colId xmlns:a16="http://schemas.microsoft.com/office/drawing/2014/main" val="2865835639"/>
                    </a:ext>
                  </a:extLst>
                </a:gridCol>
                <a:gridCol w="3362179">
                  <a:extLst>
                    <a:ext uri="{9D8B030D-6E8A-4147-A177-3AD203B41FA5}">
                      <a16:colId xmlns:a16="http://schemas.microsoft.com/office/drawing/2014/main" val="290420171"/>
                    </a:ext>
                  </a:extLst>
                </a:gridCol>
              </a:tblGrid>
              <a:tr h="184617">
                <a:tc gridSpan="2">
                  <a:txBody>
                    <a:bodyPr/>
                    <a:lstStyle/>
                    <a:p>
                      <a:pPr algn="ctr"/>
                      <a:r>
                        <a:rPr lang="en-US" dirty="0"/>
                        <a:t>Minds</a:t>
                      </a:r>
                    </a:p>
                  </a:txBody>
                  <a:tcPr/>
                </a:tc>
                <a:tc hMerge="1">
                  <a:txBody>
                    <a:bodyPr/>
                    <a:lstStyle/>
                    <a:p>
                      <a:endParaRPr lang="en-US" dirty="0"/>
                    </a:p>
                  </a:txBody>
                  <a:tcPr/>
                </a:tc>
                <a:extLst>
                  <a:ext uri="{0D108BD9-81ED-4DB2-BD59-A6C34878D82A}">
                    <a16:rowId xmlns:a16="http://schemas.microsoft.com/office/drawing/2014/main" val="2090277518"/>
                  </a:ext>
                </a:extLst>
              </a:tr>
              <a:tr h="370840">
                <a:tc>
                  <a:txBody>
                    <a:bodyPr/>
                    <a:lstStyle/>
                    <a:p>
                      <a:endParaRPr lang="en-US" dirty="0"/>
                    </a:p>
                  </a:txBody>
                  <a:tcPr/>
                </a:tc>
                <a:tc>
                  <a:txBody>
                    <a:bodyPr/>
                    <a:lstStyle/>
                    <a:p>
                      <a:r>
                        <a:rPr lang="en-US" sz="2000" dirty="0"/>
                        <a:t>Your Team Resources</a:t>
                      </a:r>
                    </a:p>
                  </a:txBody>
                  <a:tcPr/>
                </a:tc>
                <a:extLst>
                  <a:ext uri="{0D108BD9-81ED-4DB2-BD59-A6C34878D82A}">
                    <a16:rowId xmlns:a16="http://schemas.microsoft.com/office/drawing/2014/main" val="1573200964"/>
                  </a:ext>
                </a:extLst>
              </a:tr>
              <a:tr h="370840">
                <a:tc>
                  <a:txBody>
                    <a:bodyPr/>
                    <a:lstStyle/>
                    <a:p>
                      <a:endParaRPr lang="en-US" dirty="0"/>
                    </a:p>
                  </a:txBody>
                  <a:tcPr/>
                </a:tc>
                <a:tc>
                  <a:txBody>
                    <a:bodyPr/>
                    <a:lstStyle/>
                    <a:p>
                      <a:r>
                        <a:rPr lang="en-US" sz="2000" dirty="0"/>
                        <a:t>Hosting Costs</a:t>
                      </a:r>
                    </a:p>
                  </a:txBody>
                  <a:tcPr/>
                </a:tc>
                <a:extLst>
                  <a:ext uri="{0D108BD9-81ED-4DB2-BD59-A6C34878D82A}">
                    <a16:rowId xmlns:a16="http://schemas.microsoft.com/office/drawing/2014/main" val="2250623076"/>
                  </a:ext>
                </a:extLst>
              </a:tr>
              <a:tr h="370840">
                <a:tc>
                  <a:txBody>
                    <a:bodyPr/>
                    <a:lstStyle/>
                    <a:p>
                      <a:endParaRPr lang="en-US" dirty="0"/>
                    </a:p>
                  </a:txBody>
                  <a:tcPr/>
                </a:tc>
                <a:tc>
                  <a:txBody>
                    <a:bodyPr/>
                    <a:lstStyle/>
                    <a:p>
                      <a:r>
                        <a:rPr lang="en-US" sz="2000" dirty="0"/>
                        <a:t>Analytics &amp; KPIs</a:t>
                      </a:r>
                    </a:p>
                  </a:txBody>
                  <a:tcPr/>
                </a:tc>
                <a:extLst>
                  <a:ext uri="{0D108BD9-81ED-4DB2-BD59-A6C34878D82A}">
                    <a16:rowId xmlns:a16="http://schemas.microsoft.com/office/drawing/2014/main" val="1903917570"/>
                  </a:ext>
                </a:extLst>
              </a:tr>
              <a:tr h="370840">
                <a:tc>
                  <a:txBody>
                    <a:bodyPr/>
                    <a:lstStyle/>
                    <a:p>
                      <a:endParaRPr lang="en-US" dirty="0"/>
                    </a:p>
                  </a:txBody>
                  <a:tcPr/>
                </a:tc>
                <a:tc>
                  <a:txBody>
                    <a:bodyPr/>
                    <a:lstStyle/>
                    <a:p>
                      <a:r>
                        <a:rPr lang="en-US" sz="2000" dirty="0"/>
                        <a:t>Site Perf &amp; Global reach</a:t>
                      </a:r>
                    </a:p>
                  </a:txBody>
                  <a:tcPr/>
                </a:tc>
                <a:extLst>
                  <a:ext uri="{0D108BD9-81ED-4DB2-BD59-A6C34878D82A}">
                    <a16:rowId xmlns:a16="http://schemas.microsoft.com/office/drawing/2014/main" val="1574013534"/>
                  </a:ext>
                </a:extLst>
              </a:tr>
              <a:tr h="370840">
                <a:tc>
                  <a:txBody>
                    <a:bodyPr/>
                    <a:lstStyle/>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We help migrate</a:t>
                      </a:r>
                    </a:p>
                  </a:txBody>
                  <a:tcPr/>
                </a:tc>
                <a:extLst>
                  <a:ext uri="{0D108BD9-81ED-4DB2-BD59-A6C34878D82A}">
                    <a16:rowId xmlns:a16="http://schemas.microsoft.com/office/drawing/2014/main" val="1467746154"/>
                  </a:ext>
                </a:extLst>
              </a:tr>
              <a:tr h="370840">
                <a:tc>
                  <a:txBody>
                    <a:bodyPr/>
                    <a:lstStyle/>
                    <a:p>
                      <a:endParaRPr lang="en-US" dirty="0"/>
                    </a:p>
                  </a:txBody>
                  <a:tcPr/>
                </a:tc>
                <a:tc>
                  <a:txBody>
                    <a:bodyPr/>
                    <a:lstStyle/>
                    <a:p>
                      <a:r>
                        <a:rPr lang="en-US" sz="2000" dirty="0"/>
                        <a:t>Customer Tweets / CSAT</a:t>
                      </a:r>
                    </a:p>
                  </a:txBody>
                  <a:tcPr/>
                </a:tc>
                <a:extLst>
                  <a:ext uri="{0D108BD9-81ED-4DB2-BD59-A6C34878D82A}">
                    <a16:rowId xmlns:a16="http://schemas.microsoft.com/office/drawing/2014/main" val="2861677035"/>
                  </a:ext>
                </a:extLst>
              </a:tr>
              <a:tr h="370840">
                <a:tc>
                  <a:txBody>
                    <a:bodyPr/>
                    <a:lstStyle/>
                    <a:p>
                      <a:endParaRPr lang="en-US" dirty="0"/>
                    </a:p>
                  </a:txBody>
                  <a:tcPr/>
                </a:tc>
                <a:tc>
                  <a:txBody>
                    <a:bodyPr/>
                    <a:lstStyle/>
                    <a:p>
                      <a:r>
                        <a:rPr lang="en-US" sz="2000" dirty="0"/>
                        <a:t>No Customer Impact</a:t>
                      </a:r>
                    </a:p>
                  </a:txBody>
                  <a:tcPr/>
                </a:tc>
                <a:extLst>
                  <a:ext uri="{0D108BD9-81ED-4DB2-BD59-A6C34878D82A}">
                    <a16:rowId xmlns:a16="http://schemas.microsoft.com/office/drawing/2014/main" val="2449621359"/>
                  </a:ext>
                </a:extLst>
              </a:tr>
              <a:tr h="370840">
                <a:tc>
                  <a:txBody>
                    <a:bodyPr/>
                    <a:lstStyle/>
                    <a:p>
                      <a:endParaRPr lang="en-US" dirty="0"/>
                    </a:p>
                  </a:txBody>
                  <a:tcPr/>
                </a:tc>
                <a:tc>
                  <a:txBody>
                    <a:bodyPr/>
                    <a:lstStyle/>
                    <a:p>
                      <a:r>
                        <a:rPr lang="en-US" sz="2000" dirty="0"/>
                        <a:t>24-7 SRE &amp; Support</a:t>
                      </a:r>
                    </a:p>
                  </a:txBody>
                  <a:tcPr/>
                </a:tc>
                <a:extLst>
                  <a:ext uri="{0D108BD9-81ED-4DB2-BD59-A6C34878D82A}">
                    <a16:rowId xmlns:a16="http://schemas.microsoft.com/office/drawing/2014/main" val="1177604290"/>
                  </a:ext>
                </a:extLst>
              </a:tr>
            </a:tbl>
          </a:graphicData>
        </a:graphic>
      </p:graphicFrame>
      <p:sp>
        <p:nvSpPr>
          <p:cNvPr id="18" name="arrow" title="Icon of an arrow">
            <a:extLst>
              <a:ext uri="{FF2B5EF4-FFF2-40B4-BE49-F238E27FC236}">
                <a16:creationId xmlns:a16="http://schemas.microsoft.com/office/drawing/2014/main" id="{801C6312-D53A-E24C-825C-07BEA3E40CF1}"/>
              </a:ext>
            </a:extLst>
          </p:cNvPr>
          <p:cNvSpPr>
            <a:spLocks noChangeAspect="1" noEditPoints="1"/>
          </p:cNvSpPr>
          <p:nvPr/>
        </p:nvSpPr>
        <p:spPr bwMode="auto">
          <a:xfrm rot="5400000">
            <a:off x="8370572" y="3749899"/>
            <a:ext cx="247734" cy="2286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107C1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20" name="arrow" title="Icon of an arrow">
            <a:extLst>
              <a:ext uri="{FF2B5EF4-FFF2-40B4-BE49-F238E27FC236}">
                <a16:creationId xmlns:a16="http://schemas.microsoft.com/office/drawing/2014/main" id="{D2DD6698-CE6E-7C4F-B284-D48060BF1B23}"/>
              </a:ext>
            </a:extLst>
          </p:cNvPr>
          <p:cNvSpPr>
            <a:spLocks noChangeAspect="1" noEditPoints="1"/>
          </p:cNvSpPr>
          <p:nvPr/>
        </p:nvSpPr>
        <p:spPr bwMode="auto">
          <a:xfrm rot="16200000">
            <a:off x="8345068" y="4945608"/>
            <a:ext cx="247734" cy="2286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107C1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21" name="money_2" title="Icon of a dollar sign with an arrow around it pointing clockwise">
            <a:extLst>
              <a:ext uri="{FF2B5EF4-FFF2-40B4-BE49-F238E27FC236}">
                <a16:creationId xmlns:a16="http://schemas.microsoft.com/office/drawing/2014/main" id="{0024A21A-D1C3-1C47-A1A2-B79C9BA13962}"/>
              </a:ext>
            </a:extLst>
          </p:cNvPr>
          <p:cNvSpPr>
            <a:spLocks noChangeAspect="1" noEditPoints="1"/>
          </p:cNvSpPr>
          <p:nvPr/>
        </p:nvSpPr>
        <p:spPr bwMode="auto">
          <a:xfrm>
            <a:off x="8325219" y="4126642"/>
            <a:ext cx="290972" cy="30679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rgbClr val="107C1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24" name="arrow" title="Icon of an arrow">
            <a:extLst>
              <a:ext uri="{FF2B5EF4-FFF2-40B4-BE49-F238E27FC236}">
                <a16:creationId xmlns:a16="http://schemas.microsoft.com/office/drawing/2014/main" id="{9FFBE847-6103-5543-A6E9-3D296DDF7834}"/>
              </a:ext>
            </a:extLst>
          </p:cNvPr>
          <p:cNvSpPr>
            <a:spLocks noChangeAspect="1" noEditPoints="1"/>
          </p:cNvSpPr>
          <p:nvPr/>
        </p:nvSpPr>
        <p:spPr bwMode="auto">
          <a:xfrm rot="5400000">
            <a:off x="8346838" y="5336544"/>
            <a:ext cx="247734" cy="2286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107C1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27" name="heart" title="Icon of a heart">
            <a:extLst>
              <a:ext uri="{FF2B5EF4-FFF2-40B4-BE49-F238E27FC236}">
                <a16:creationId xmlns:a16="http://schemas.microsoft.com/office/drawing/2014/main" id="{816DE3D2-DA22-5A4D-8D5F-FC282B0A3994}"/>
              </a:ext>
            </a:extLst>
          </p:cNvPr>
          <p:cNvSpPr>
            <a:spLocks noChangeAspect="1"/>
          </p:cNvSpPr>
          <p:nvPr/>
        </p:nvSpPr>
        <p:spPr bwMode="auto">
          <a:xfrm>
            <a:off x="8347261" y="5745363"/>
            <a:ext cx="246888" cy="224792"/>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15875"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inancial_E7BB" title="Icon of a chart made of vertical lines with a line tracing the top of each, turning into an arrow pointing up">
            <a:extLst>
              <a:ext uri="{FF2B5EF4-FFF2-40B4-BE49-F238E27FC236}">
                <a16:creationId xmlns:a16="http://schemas.microsoft.com/office/drawing/2014/main" id="{4661A94F-4230-844D-B173-5C509ABE092A}"/>
              </a:ext>
            </a:extLst>
          </p:cNvPr>
          <p:cNvSpPr>
            <a:spLocks noChangeAspect="1" noEditPoints="1"/>
          </p:cNvSpPr>
          <p:nvPr/>
        </p:nvSpPr>
        <p:spPr bwMode="auto">
          <a:xfrm>
            <a:off x="8347261" y="4561549"/>
            <a:ext cx="246888" cy="220232"/>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rgbClr val="107C1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people_12" title="Icon of three people">
            <a:extLst>
              <a:ext uri="{FF2B5EF4-FFF2-40B4-BE49-F238E27FC236}">
                <a16:creationId xmlns:a16="http://schemas.microsoft.com/office/drawing/2014/main" id="{F8B6533E-6AD5-964C-9E0D-4BAC31DADB50}"/>
              </a:ext>
            </a:extLst>
          </p:cNvPr>
          <p:cNvSpPr>
            <a:spLocks noChangeAspect="1" noEditPoints="1"/>
          </p:cNvSpPr>
          <p:nvPr/>
        </p:nvSpPr>
        <p:spPr bwMode="auto">
          <a:xfrm>
            <a:off x="8347261" y="6140807"/>
            <a:ext cx="246888" cy="21063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people_23" title="Icon of a person with a chat bubble above them">
            <a:extLst>
              <a:ext uri="{FF2B5EF4-FFF2-40B4-BE49-F238E27FC236}">
                <a16:creationId xmlns:a16="http://schemas.microsoft.com/office/drawing/2014/main" id="{5F4E8066-3304-D146-8760-D69158553A6D}"/>
              </a:ext>
            </a:extLst>
          </p:cNvPr>
          <p:cNvSpPr>
            <a:spLocks noChangeAspect="1" noEditPoints="1"/>
          </p:cNvSpPr>
          <p:nvPr/>
        </p:nvSpPr>
        <p:spPr bwMode="auto">
          <a:xfrm>
            <a:off x="8354635" y="6495031"/>
            <a:ext cx="237744" cy="23522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aphicFrame>
        <p:nvGraphicFramePr>
          <p:cNvPr id="4" name="Table 3">
            <a:extLst>
              <a:ext uri="{FF2B5EF4-FFF2-40B4-BE49-F238E27FC236}">
                <a16:creationId xmlns:a16="http://schemas.microsoft.com/office/drawing/2014/main" id="{31CBCFB4-53A2-B146-B5DA-9BBBBF86F4D0}"/>
              </a:ext>
            </a:extLst>
          </p:cNvPr>
          <p:cNvGraphicFramePr>
            <a:graphicFrameLocks noGrp="1"/>
          </p:cNvGraphicFramePr>
          <p:nvPr>
            <p:extLst>
              <p:ext uri="{D42A27DB-BD31-4B8C-83A1-F6EECF244321}">
                <p14:modId xmlns:p14="http://schemas.microsoft.com/office/powerpoint/2010/main" val="2420148"/>
              </p:ext>
            </p:extLst>
          </p:nvPr>
        </p:nvGraphicFramePr>
        <p:xfrm>
          <a:off x="8228144" y="1895225"/>
          <a:ext cx="3968222" cy="1188720"/>
        </p:xfrm>
        <a:graphic>
          <a:graphicData uri="http://schemas.openxmlformats.org/drawingml/2006/table">
            <a:tbl>
              <a:tblPr firstRow="1" bandRow="1">
                <a:tableStyleId>{69012ECD-51FC-41F1-AA8D-1B2483CD663E}</a:tableStyleId>
              </a:tblPr>
              <a:tblGrid>
                <a:gridCol w="3968222">
                  <a:extLst>
                    <a:ext uri="{9D8B030D-6E8A-4147-A177-3AD203B41FA5}">
                      <a16:colId xmlns:a16="http://schemas.microsoft.com/office/drawing/2014/main" val="1200839743"/>
                    </a:ext>
                  </a:extLst>
                </a:gridCol>
              </a:tblGrid>
              <a:tr h="0">
                <a:tc>
                  <a:txBody>
                    <a:bodyPr/>
                    <a:lstStyle/>
                    <a:p>
                      <a:pPr algn="ctr"/>
                      <a:r>
                        <a:rPr lang="en-US" dirty="0"/>
                        <a:t>Hearts</a:t>
                      </a:r>
                    </a:p>
                  </a:txBody>
                  <a:tcPr/>
                </a:tc>
                <a:extLst>
                  <a:ext uri="{0D108BD9-81ED-4DB2-BD59-A6C34878D82A}">
                    <a16:rowId xmlns:a16="http://schemas.microsoft.com/office/drawing/2014/main" val="1428550815"/>
                  </a:ext>
                </a:extLst>
              </a:tr>
              <a:tr h="370840">
                <a:tc>
                  <a:txBody>
                    <a:bodyPr/>
                    <a:lstStyle/>
                    <a:p>
                      <a:r>
                        <a:rPr lang="en-US" sz="1600" dirty="0">
                          <a:latin typeface="Segoe UI" panose="020B0502040204020203" pitchFamily="34" charset="0"/>
                          <a:cs typeface="Segoe UI" panose="020B0502040204020203" pitchFamily="34" charset="0"/>
                        </a:rPr>
                        <a:t> </a:t>
                      </a:r>
                      <a:r>
                        <a:rPr lang="en-US" sz="1600" b="1" dirty="0">
                          <a:latin typeface="Segoe UI" panose="020B0502040204020203" pitchFamily="34" charset="0"/>
                          <a:cs typeface="Segoe UI" panose="020B0502040204020203" pitchFamily="34" charset="0"/>
                        </a:rPr>
                        <a:t>Demo</a:t>
                      </a:r>
                      <a:r>
                        <a:rPr lang="en-US" sz="1600" dirty="0">
                          <a:latin typeface="Segoe UI" panose="020B0502040204020203" pitchFamily="34" charset="0"/>
                          <a:cs typeface="Segoe UI" panose="020B0502040204020203" pitchFamily="34" charset="0"/>
                        </a:rPr>
                        <a:t>: Better customer experience</a:t>
                      </a:r>
                    </a:p>
                    <a:p>
                      <a:r>
                        <a:rPr lang="en-US" sz="1600" dirty="0">
                          <a:latin typeface="Segoe UI" panose="020B0502040204020203" pitchFamily="34" charset="0"/>
                          <a:cs typeface="Segoe UI" panose="020B0502040204020203" pitchFamily="34" charset="0"/>
                        </a:rPr>
                        <a:t> Enable your Global audience</a:t>
                      </a:r>
                    </a:p>
                    <a:p>
                      <a:r>
                        <a:rPr lang="en-US" sz="1600" dirty="0">
                          <a:latin typeface="Segoe UI" panose="020B0502040204020203" pitchFamily="34" charset="0"/>
                          <a:cs typeface="Segoe UI" panose="020B0502040204020203" pitchFamily="34" charset="0"/>
                        </a:rPr>
                        <a:t> Empowerment: Anyone can create</a:t>
                      </a:r>
                    </a:p>
                  </a:txBody>
                  <a:tcPr/>
                </a:tc>
                <a:extLst>
                  <a:ext uri="{0D108BD9-81ED-4DB2-BD59-A6C34878D82A}">
                    <a16:rowId xmlns:a16="http://schemas.microsoft.com/office/drawing/2014/main" val="2184437530"/>
                  </a:ext>
                </a:extLst>
              </a:tr>
            </a:tbl>
          </a:graphicData>
        </a:graphic>
      </p:graphicFrame>
    </p:spTree>
    <p:extLst>
      <p:ext uri="{BB962C8B-B14F-4D97-AF65-F5344CB8AC3E}">
        <p14:creationId xmlns:p14="http://schemas.microsoft.com/office/powerpoint/2010/main" val="17003268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7F8-36C1-5247-915F-7E37FD54F51A}"/>
              </a:ext>
            </a:extLst>
          </p:cNvPr>
          <p:cNvSpPr>
            <a:spLocks noGrp="1"/>
          </p:cNvSpPr>
          <p:nvPr>
            <p:ph type="title"/>
          </p:nvPr>
        </p:nvSpPr>
        <p:spPr>
          <a:xfrm>
            <a:off x="436562" y="2629748"/>
            <a:ext cx="11563350" cy="1735029"/>
          </a:xfrm>
        </p:spPr>
        <p:txBody>
          <a:bodyPr/>
          <a:lstStyle/>
          <a:p>
            <a:pPr algn="ctr"/>
            <a:r>
              <a:rPr lang="en-US" sz="9600" dirty="0">
                <a:solidFill>
                  <a:schemeClr val="bg1"/>
                </a:solidFill>
              </a:rPr>
              <a:t>Demo</a:t>
            </a:r>
            <a:br>
              <a:rPr lang="en-US" sz="9600" dirty="0">
                <a:solidFill>
                  <a:schemeClr val="bg1"/>
                </a:solidFill>
              </a:rPr>
            </a:br>
            <a:r>
              <a:rPr lang="en-US" dirty="0">
                <a:solidFill>
                  <a:schemeClr val="bg1"/>
                </a:solidFill>
              </a:rPr>
              <a:t>https://docs.microsoft.com</a:t>
            </a:r>
            <a:endParaRPr lang="en-US" sz="8000" dirty="0">
              <a:solidFill>
                <a:schemeClr val="bg1"/>
              </a:solidFill>
            </a:endParaRPr>
          </a:p>
        </p:txBody>
      </p:sp>
    </p:spTree>
    <p:extLst>
      <p:ext uri="{BB962C8B-B14F-4D97-AF65-F5344CB8AC3E}">
        <p14:creationId xmlns:p14="http://schemas.microsoft.com/office/powerpoint/2010/main" val="245064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7F8-36C1-5247-915F-7E37FD54F51A}"/>
              </a:ext>
            </a:extLst>
          </p:cNvPr>
          <p:cNvSpPr>
            <a:spLocks noGrp="1"/>
          </p:cNvSpPr>
          <p:nvPr>
            <p:ph type="title"/>
          </p:nvPr>
        </p:nvSpPr>
        <p:spPr>
          <a:xfrm>
            <a:off x="436562" y="2629748"/>
            <a:ext cx="11563350" cy="1735029"/>
          </a:xfrm>
        </p:spPr>
        <p:txBody>
          <a:bodyPr anchor="ctr" anchorCtr="0"/>
          <a:lstStyle/>
          <a:p>
            <a:pPr algn="ctr"/>
            <a:r>
              <a:rPr lang="en-US" sz="9600" dirty="0">
                <a:solidFill>
                  <a:schemeClr val="bg1"/>
                </a:solidFill>
              </a:rPr>
              <a:t>Azure</a:t>
            </a:r>
            <a:br>
              <a:rPr lang="en-US" sz="9600" dirty="0">
                <a:solidFill>
                  <a:schemeClr val="bg1"/>
                </a:solidFill>
              </a:rPr>
            </a:br>
            <a:r>
              <a:rPr lang="en-US" sz="9600" dirty="0">
                <a:solidFill>
                  <a:schemeClr val="bg1"/>
                </a:solidFill>
              </a:rPr>
              <a:t>Architecture</a:t>
            </a:r>
            <a:endParaRPr lang="en-US" sz="8000" dirty="0">
              <a:solidFill>
                <a:schemeClr val="bg1"/>
              </a:solidFill>
            </a:endParaRPr>
          </a:p>
        </p:txBody>
      </p:sp>
    </p:spTree>
    <p:extLst>
      <p:ext uri="{BB962C8B-B14F-4D97-AF65-F5344CB8AC3E}">
        <p14:creationId xmlns:p14="http://schemas.microsoft.com/office/powerpoint/2010/main" val="139566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4.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5.xml><?xml version="1.0" encoding="utf-8"?>
<a:theme xmlns:a="http://schemas.openxmlformats.org/drawingml/2006/main" name="1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ED01AE59A59C74BABC4BFF7678E3FB4" ma:contentTypeVersion="10" ma:contentTypeDescription="Create a new document." ma:contentTypeScope="" ma:versionID="d33eb1813132db3cc60ae0d84481a15a">
  <xsd:schema xmlns:xsd="http://www.w3.org/2001/XMLSchema" xmlns:xs="http://www.w3.org/2001/XMLSchema" xmlns:p="http://schemas.microsoft.com/office/2006/metadata/properties" xmlns:ns2="34807ba1-c90c-40bc-8c82-9cf5f2b1ab1a" xmlns:ns3="026dacec-4355-4881-8ae2-447dc232750d" targetNamespace="http://schemas.microsoft.com/office/2006/metadata/properties" ma:root="true" ma:fieldsID="b7ad082cf53a746c26d4e59e34bdac6f" ns2:_="" ns3:_="">
    <xsd:import namespace="34807ba1-c90c-40bc-8c82-9cf5f2b1ab1a"/>
    <xsd:import namespace="026dacec-4355-4881-8ae2-447dc232750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807ba1-c90c-40bc-8c82-9cf5f2b1ab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6dacec-4355-4881-8ae2-447dc232750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32FF56-C5DF-4893-9DA2-0422915D2D26}">
  <ds:schemaRefs>
    <ds:schemaRef ds:uri="http://schemas.microsoft.com/sharepoint/v3/contenttype/forms"/>
  </ds:schemaRefs>
</ds:datastoreItem>
</file>

<file path=customXml/itemProps2.xml><?xml version="1.0" encoding="utf-8"?>
<ds:datastoreItem xmlns:ds="http://schemas.openxmlformats.org/officeDocument/2006/customXml" ds:itemID="{47313B32-77EE-4519-8705-19785D9E6E5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E7C61F8-0ADE-4192-BE93-F9BF600F6B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807ba1-c90c-40bc-8c82-9cf5f2b1ab1a"/>
    <ds:schemaRef ds:uri="026dacec-4355-4881-8ae2-447dc23275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8307</TotalTime>
  <Words>3077</Words>
  <Application>Microsoft Macintosh PowerPoint</Application>
  <PresentationFormat>Custom</PresentationFormat>
  <Paragraphs>568</Paragraphs>
  <Slides>41</Slides>
  <Notes>10</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41</vt:i4>
      </vt:variant>
    </vt:vector>
  </HeadingPairs>
  <TitlesOfParts>
    <vt:vector size="58" baseType="lpstr">
      <vt:lpstr> Cascadia Code</vt:lpstr>
      <vt:lpstr>Arial</vt:lpstr>
      <vt:lpstr>Calibri</vt:lpstr>
      <vt:lpstr>Cascadia Code</vt:lpstr>
      <vt:lpstr>Courier New</vt:lpstr>
      <vt:lpstr>Segoe Pro Semibold</vt:lpstr>
      <vt:lpstr>Segoe Semibold</vt:lpstr>
      <vt:lpstr>Segoe UI</vt:lpstr>
      <vt:lpstr>Segoe UI Light</vt:lpstr>
      <vt:lpstr>Segoe UI Semibold</vt:lpstr>
      <vt:lpstr>Segoe UI Semilight</vt:lpstr>
      <vt:lpstr>Wingdings</vt:lpstr>
      <vt:lpstr>Microsoft 365 PPT Template - 2018</vt:lpstr>
      <vt:lpstr>Server and Cloud 2013</vt:lpstr>
      <vt:lpstr>2_3-30810_Convergence_EMEA_Keynote_Template_Dark</vt:lpstr>
      <vt:lpstr>Azure Dev Dark - 2018H2</vt:lpstr>
      <vt:lpstr>1_Microsoft 365 PPT Template - 2018</vt:lpstr>
      <vt:lpstr>Static sites, Dynamic Microservices, &amp; Azure:   How We Built Microsoft Docs and Learn</vt:lpstr>
      <vt:lpstr>PowerPoint Presentation</vt:lpstr>
      <vt:lpstr>Why?</vt:lpstr>
      <vt:lpstr>PowerPoint Presentation</vt:lpstr>
      <vt:lpstr>MSDN and TechNet</vt:lpstr>
      <vt:lpstr>Vision: “A New Hope” 10x better experience</vt:lpstr>
      <vt:lpstr>Winning Hearts and Minds Get early adopters/wins, creates network effect – From convincing to scheduling</vt:lpstr>
      <vt:lpstr>Demo https://docs.microsoft.com</vt:lpstr>
      <vt:lpstr>Azure Architecture</vt:lpstr>
      <vt:lpstr>Architecture</vt:lpstr>
      <vt:lpstr>JAMStack: Framework Agnostic way to Create Web Apps</vt:lpstr>
      <vt:lpstr>PowerPoint Presentation</vt:lpstr>
      <vt:lpstr>PowerPoint Presentation</vt:lpstr>
      <vt:lpstr>GitHub and Build</vt:lpstr>
      <vt:lpstr>Page Load</vt:lpstr>
      <vt:lpstr>Docs combines hundreds of independent GitHub repos Scale out: Independent repos, storage, and build</vt:lpstr>
      <vt:lpstr>From Fully Static to Static + Dynamic Site Chrome</vt:lpstr>
      <vt:lpstr>GitHub</vt:lpstr>
      <vt:lpstr>From “Black Hole” to Comments to GitHub Issues</vt:lpstr>
      <vt:lpstr>DevOps</vt:lpstr>
      <vt:lpstr>GitHub and Community</vt:lpstr>
      <vt:lpstr>PowerPoint Presentation</vt:lpstr>
      <vt:lpstr>Microsoft          GitHub</vt:lpstr>
      <vt:lpstr>API Reference</vt:lpstr>
      <vt:lpstr>PowerPoint Presentation</vt:lpstr>
      <vt:lpstr>GitHub -&gt; New Package -&gt;Azure DevOps-&gt; Docs</vt:lpstr>
      <vt:lpstr>API Browser Microservice</vt:lpstr>
      <vt:lpstr>Demo API Reference docs.microsoft.com/dotnet/api docs.microsoft.com/rest/api </vt:lpstr>
      <vt:lpstr>Learn</vt:lpstr>
      <vt:lpstr>PowerPoint Presentation</vt:lpstr>
      <vt:lpstr>PowerPoint Presentation</vt:lpstr>
      <vt:lpstr>Learn Content Model</vt:lpstr>
      <vt:lpstr>Learn: YAML Data Model</vt:lpstr>
      <vt:lpstr>PowerPoint Presentation</vt:lpstr>
      <vt:lpstr>Containers for Websites</vt:lpstr>
      <vt:lpstr>Learn Demo</vt:lpstr>
      <vt:lpstr>Lessons Learned</vt:lpstr>
      <vt:lpstr>Experiences customers love</vt:lpstr>
      <vt:lpstr>Resources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keywords/>
  <cp:lastModifiedBy>Dan Fernandez</cp:lastModifiedBy>
  <cp:revision>3</cp:revision>
  <dcterms:modified xsi:type="dcterms:W3CDTF">2019-10-17T00:46:22Z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0x0101007ED01AE59A59C74BABC4BFF7678E3FB4</vt:lpwstr>
  </property>
</Properties>
</file>